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6"/>
  </p:notesMasterIdLst>
  <p:handoutMasterIdLst>
    <p:handoutMasterId r:id="rId27"/>
  </p:handoutMasterIdLst>
  <p:sldIdLst>
    <p:sldId id="256" r:id="rId2"/>
    <p:sldId id="257" r:id="rId3"/>
    <p:sldId id="288" r:id="rId4"/>
    <p:sldId id="266" r:id="rId5"/>
    <p:sldId id="278" r:id="rId6"/>
    <p:sldId id="259" r:id="rId7"/>
    <p:sldId id="321" r:id="rId8"/>
    <p:sldId id="323" r:id="rId9"/>
    <p:sldId id="324" r:id="rId10"/>
    <p:sldId id="325" r:id="rId11"/>
    <p:sldId id="326" r:id="rId12"/>
    <p:sldId id="260" r:id="rId13"/>
    <p:sldId id="310" r:id="rId14"/>
    <p:sldId id="327" r:id="rId15"/>
    <p:sldId id="311" r:id="rId16"/>
    <p:sldId id="328" r:id="rId17"/>
    <p:sldId id="322" r:id="rId18"/>
    <p:sldId id="261" r:id="rId19"/>
    <p:sldId id="262" r:id="rId20"/>
    <p:sldId id="329" r:id="rId21"/>
    <p:sldId id="330" r:id="rId22"/>
    <p:sldId id="331" r:id="rId23"/>
    <p:sldId id="263" r:id="rId24"/>
    <p:sldId id="264" r:id="rId2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5" autoAdjust="0"/>
    <p:restoredTop sz="89214" autoAdjust="0"/>
  </p:normalViewPr>
  <p:slideViewPr>
    <p:cSldViewPr snapToGrid="0">
      <p:cViewPr varScale="1">
        <p:scale>
          <a:sx n="77" d="100"/>
          <a:sy n="77" d="100"/>
        </p:scale>
        <p:origin x="9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C8319F-4BFC-4548-87D9-76D7218AB5E8}" type="datetimeFigureOut">
              <a:rPr lang="zh-TW" altLang="en-US" smtClean="0"/>
              <a:t>2020/7/16</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203B36-C97E-4D8A-B5EC-DA8F5477239B}" type="slidenum">
              <a:rPr lang="zh-TW" altLang="en-US" smtClean="0"/>
              <a:t>‹#›</a:t>
            </a:fld>
            <a:endParaRPr lang="zh-TW" altLang="en-US"/>
          </a:p>
        </p:txBody>
      </p:sp>
    </p:spTree>
    <p:extLst>
      <p:ext uri="{BB962C8B-B14F-4D97-AF65-F5344CB8AC3E}">
        <p14:creationId xmlns:p14="http://schemas.microsoft.com/office/powerpoint/2010/main" val="304275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9FAFD2-BF0F-43DD-A3AB-B3DAF9C8A296}" type="datetimeFigureOut">
              <a:rPr lang="zh-TW" altLang="en-US" smtClean="0"/>
              <a:t>2020/7/16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8A948-98FB-4BD3-8BD7-907AD684FC4C}" type="slidenum">
              <a:rPr lang="zh-TW" altLang="en-US" smtClean="0"/>
              <a:t>‹#›</a:t>
            </a:fld>
            <a:endParaRPr lang="zh-TW" altLang="en-US"/>
          </a:p>
        </p:txBody>
      </p:sp>
    </p:spTree>
    <p:extLst>
      <p:ext uri="{BB962C8B-B14F-4D97-AF65-F5344CB8AC3E}">
        <p14:creationId xmlns:p14="http://schemas.microsoft.com/office/powerpoint/2010/main" val="20079381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8A948-98FB-4BD3-8BD7-907AD684FC4C}" type="slidenum">
              <a:rPr lang="zh-TW" altLang="en-US" smtClean="0"/>
              <a:t>1</a:t>
            </a:fld>
            <a:endParaRPr lang="zh-TW" altLang="en-US"/>
          </a:p>
        </p:txBody>
      </p:sp>
    </p:spTree>
    <p:extLst>
      <p:ext uri="{BB962C8B-B14F-4D97-AF65-F5344CB8AC3E}">
        <p14:creationId xmlns:p14="http://schemas.microsoft.com/office/powerpoint/2010/main" val="136493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8A948-98FB-4BD3-8BD7-907AD684FC4C}" type="slidenum">
              <a:rPr lang="zh-TW" altLang="en-US" smtClean="0"/>
              <a:t>12</a:t>
            </a:fld>
            <a:endParaRPr lang="zh-TW" altLang="en-US"/>
          </a:p>
        </p:txBody>
      </p:sp>
    </p:spTree>
    <p:extLst>
      <p:ext uri="{BB962C8B-B14F-4D97-AF65-F5344CB8AC3E}">
        <p14:creationId xmlns:p14="http://schemas.microsoft.com/office/powerpoint/2010/main" val="392945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8A948-98FB-4BD3-8BD7-907AD684FC4C}" type="slidenum">
              <a:rPr lang="zh-TW" altLang="en-US" smtClean="0"/>
              <a:t>13</a:t>
            </a:fld>
            <a:endParaRPr lang="zh-TW" altLang="en-US"/>
          </a:p>
        </p:txBody>
      </p:sp>
    </p:spTree>
    <p:extLst>
      <p:ext uri="{BB962C8B-B14F-4D97-AF65-F5344CB8AC3E}">
        <p14:creationId xmlns:p14="http://schemas.microsoft.com/office/powerpoint/2010/main" val="86926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8A948-98FB-4BD3-8BD7-907AD684FC4C}" type="slidenum">
              <a:rPr lang="zh-TW" altLang="en-US" smtClean="0"/>
              <a:t>14</a:t>
            </a:fld>
            <a:endParaRPr lang="zh-TW" altLang="en-US"/>
          </a:p>
        </p:txBody>
      </p:sp>
    </p:spTree>
    <p:extLst>
      <p:ext uri="{BB962C8B-B14F-4D97-AF65-F5344CB8AC3E}">
        <p14:creationId xmlns:p14="http://schemas.microsoft.com/office/powerpoint/2010/main" val="2926836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8A948-98FB-4BD3-8BD7-907AD684FC4C}" type="slidenum">
              <a:rPr lang="zh-TW" altLang="en-US" smtClean="0"/>
              <a:t>15</a:t>
            </a:fld>
            <a:endParaRPr lang="zh-TW" altLang="en-US"/>
          </a:p>
        </p:txBody>
      </p:sp>
    </p:spTree>
    <p:extLst>
      <p:ext uri="{BB962C8B-B14F-4D97-AF65-F5344CB8AC3E}">
        <p14:creationId xmlns:p14="http://schemas.microsoft.com/office/powerpoint/2010/main" val="393195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8A948-98FB-4BD3-8BD7-907AD684FC4C}" type="slidenum">
              <a:rPr lang="zh-TW" altLang="en-US" smtClean="0"/>
              <a:t>16</a:t>
            </a:fld>
            <a:endParaRPr lang="zh-TW" altLang="en-US"/>
          </a:p>
        </p:txBody>
      </p:sp>
    </p:spTree>
    <p:extLst>
      <p:ext uri="{BB962C8B-B14F-4D97-AF65-F5344CB8AC3E}">
        <p14:creationId xmlns:p14="http://schemas.microsoft.com/office/powerpoint/2010/main" val="190709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8A948-98FB-4BD3-8BD7-907AD684FC4C}" type="slidenum">
              <a:rPr lang="zh-TW" altLang="en-US" smtClean="0"/>
              <a:t>17</a:t>
            </a:fld>
            <a:endParaRPr lang="zh-TW" altLang="en-US"/>
          </a:p>
        </p:txBody>
      </p:sp>
    </p:spTree>
    <p:extLst>
      <p:ext uri="{BB962C8B-B14F-4D97-AF65-F5344CB8AC3E}">
        <p14:creationId xmlns:p14="http://schemas.microsoft.com/office/powerpoint/2010/main" val="3544854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8A948-98FB-4BD3-8BD7-907AD684FC4C}" type="slidenum">
              <a:rPr lang="zh-TW" altLang="en-US" smtClean="0"/>
              <a:t>19</a:t>
            </a:fld>
            <a:endParaRPr lang="zh-TW" altLang="en-US"/>
          </a:p>
        </p:txBody>
      </p:sp>
    </p:spTree>
    <p:extLst>
      <p:ext uri="{BB962C8B-B14F-4D97-AF65-F5344CB8AC3E}">
        <p14:creationId xmlns:p14="http://schemas.microsoft.com/office/powerpoint/2010/main" val="699179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8A948-98FB-4BD3-8BD7-907AD684FC4C}" type="slidenum">
              <a:rPr lang="zh-TW" altLang="en-US" smtClean="0"/>
              <a:t>20</a:t>
            </a:fld>
            <a:endParaRPr lang="zh-TW" altLang="en-US"/>
          </a:p>
        </p:txBody>
      </p:sp>
    </p:spTree>
    <p:extLst>
      <p:ext uri="{BB962C8B-B14F-4D97-AF65-F5344CB8AC3E}">
        <p14:creationId xmlns:p14="http://schemas.microsoft.com/office/powerpoint/2010/main" val="3004762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DOA:</a:t>
            </a:r>
            <a:r>
              <a:rPr lang="zh-TW" altLang="en-US" dirty="0"/>
              <a:t>為了計算一致程度，我們考慮每一對電影，其中一個電影（例如，</a:t>
            </a:r>
            <a:r>
              <a:rPr lang="en-US" altLang="zh-TW" dirty="0"/>
              <a:t>M1</a:t>
            </a:r>
            <a:r>
              <a:rPr lang="zh-TW" altLang="en-US" dirty="0"/>
              <a:t>）位於該人的測試集中（該電影實際上已被該人觀看），而另一部電影（例如，</a:t>
            </a:r>
            <a:r>
              <a:rPr lang="en-US" altLang="zh-TW" dirty="0"/>
              <a:t>M2</a:t>
            </a:r>
            <a:r>
              <a:rPr lang="zh-TW" altLang="en-US" dirty="0"/>
              <a:t>）為不在該人的測試集中或訓練集中（該人尚未觀看電影）。如果在根據訓練集計算的排名列表中，電影</a:t>
            </a:r>
            <a:r>
              <a:rPr lang="en-US" altLang="zh-TW" dirty="0"/>
              <a:t>M1</a:t>
            </a:r>
            <a:r>
              <a:rPr lang="zh-TW" altLang="en-US" dirty="0"/>
              <a:t>在電影</a:t>
            </a:r>
            <a:r>
              <a:rPr lang="en-US" altLang="zh-TW" dirty="0"/>
              <a:t>M2</a:t>
            </a:r>
            <a:r>
              <a:rPr lang="zh-TW" altLang="en-US" dirty="0"/>
              <a:t>之前，則評分算法會以正確的順序對這對電影進行排名。因此，個體的一致程度是按正確順序排列的線對相對於線對總數的百分比</a:t>
            </a:r>
            <a:r>
              <a:rPr lang="en-US" altLang="zh-TW" dirty="0"/>
              <a:t>[60]</a:t>
            </a:r>
            <a:r>
              <a:rPr lang="zh-TW" altLang="en-US" dirty="0"/>
              <a:t>。這裡的想法是，計分算法應通過將確實觀看過的電影排在未觀看的電影之前，對電影進行評分。</a:t>
            </a:r>
            <a:endParaRPr lang="en-US" altLang="zh-TW" dirty="0"/>
          </a:p>
          <a:p>
            <a:r>
              <a:rPr lang="en-US" altLang="zh-TW" dirty="0"/>
              <a:t>Original : supervised</a:t>
            </a:r>
            <a:r>
              <a:rPr lang="zh-TW" altLang="en-US" dirty="0"/>
              <a:t> </a:t>
            </a:r>
            <a:r>
              <a:rPr lang="en-US" altLang="zh-TW" dirty="0"/>
              <a:t>learning / KM [31] ,DS [13] ,SP [27]</a:t>
            </a:r>
          </a:p>
          <a:p>
            <a:r>
              <a:rPr lang="en-US" altLang="zh-TW" dirty="0" err="1"/>
              <a:t>ELMo</a:t>
            </a:r>
            <a:r>
              <a:rPr lang="en-US" altLang="zh-TW" dirty="0"/>
              <a:t>/BERT   </a:t>
            </a:r>
            <a:r>
              <a:rPr lang="zh-TW" altLang="en-US" dirty="0"/>
              <a:t>只使用</a:t>
            </a:r>
            <a:r>
              <a:rPr lang="en-US" altLang="zh-TW" dirty="0"/>
              <a:t>text</a:t>
            </a:r>
            <a:r>
              <a:rPr lang="zh-TW" altLang="en-US" dirty="0"/>
              <a:t> </a:t>
            </a:r>
            <a:r>
              <a:rPr lang="en-US" altLang="zh-TW" dirty="0"/>
              <a:t>representation</a:t>
            </a:r>
          </a:p>
          <a:p>
            <a:r>
              <a:rPr lang="en-US" altLang="zh-TW" dirty="0"/>
              <a:t>H-BERT :</a:t>
            </a:r>
            <a:r>
              <a:rPr lang="zh-TW" altLang="en-US" dirty="0"/>
              <a:t>跟</a:t>
            </a:r>
            <a:r>
              <a:rPr lang="en-US" altLang="zh-TW" dirty="0"/>
              <a:t>QN</a:t>
            </a:r>
            <a:r>
              <a:rPr lang="zh-TW" altLang="en-US" dirty="0"/>
              <a:t>不一樣應該在  它只使用</a:t>
            </a:r>
            <a:r>
              <a:rPr lang="en-US" altLang="zh-TW" dirty="0"/>
              <a:t>label</a:t>
            </a:r>
            <a:r>
              <a:rPr lang="zh-TW" altLang="en-US" dirty="0"/>
              <a:t> </a:t>
            </a:r>
            <a:r>
              <a:rPr lang="en-US" altLang="zh-TW" dirty="0"/>
              <a:t>data</a:t>
            </a:r>
          </a:p>
          <a:p>
            <a:endParaRPr lang="en-US" altLang="zh-TW" dirty="0"/>
          </a:p>
          <a:p>
            <a:r>
              <a:rPr lang="en-US" altLang="zh-TW" dirty="0"/>
              <a:t>1.</a:t>
            </a:r>
            <a:r>
              <a:rPr lang="zh-TW" altLang="en-US" dirty="0"/>
              <a:t>支持異構輸入的模型比沒有的好</a:t>
            </a:r>
            <a:r>
              <a:rPr lang="en-US" altLang="zh-TW" dirty="0"/>
              <a:t>-&gt;</a:t>
            </a:r>
            <a:r>
              <a:rPr lang="zh-TW" altLang="en-US" dirty="0"/>
              <a:t>可以看出理解問題時處理異構輸入至關重要</a:t>
            </a:r>
            <a:endParaRPr lang="en-US" altLang="zh-TW" dirty="0"/>
          </a:p>
          <a:p>
            <a:r>
              <a:rPr lang="en-US" altLang="zh-TW" dirty="0"/>
              <a:t>2.</a:t>
            </a:r>
            <a:r>
              <a:rPr lang="zh-TW" altLang="en-US" dirty="0"/>
              <a:t>基於</a:t>
            </a:r>
            <a:r>
              <a:rPr lang="en-US" altLang="zh-TW" dirty="0"/>
              <a:t>Transformer</a:t>
            </a:r>
            <a:r>
              <a:rPr lang="zh-TW" altLang="en-US" dirty="0"/>
              <a:t>的方法比基於</a:t>
            </a:r>
            <a:r>
              <a:rPr lang="en-US" altLang="zh-TW" dirty="0"/>
              <a:t>LSTM</a:t>
            </a:r>
            <a:r>
              <a:rPr lang="zh-TW" altLang="en-US" dirty="0"/>
              <a:t>的</a:t>
            </a:r>
            <a:r>
              <a:rPr lang="en-US" altLang="zh-TW" dirty="0" err="1"/>
              <a:t>ELMo</a:t>
            </a:r>
            <a:r>
              <a:rPr lang="zh-TW" altLang="en-US" dirty="0"/>
              <a:t>差</a:t>
            </a:r>
            <a:r>
              <a:rPr lang="en-US" altLang="zh-TW" dirty="0"/>
              <a:t>-&gt;</a:t>
            </a:r>
            <a:r>
              <a:rPr lang="zh-TW" altLang="en-US" dirty="0"/>
              <a:t>因為</a:t>
            </a:r>
            <a:r>
              <a:rPr lang="en-US" altLang="zh-TW" dirty="0"/>
              <a:t>label</a:t>
            </a:r>
            <a:r>
              <a:rPr lang="zh-TW" altLang="en-US" dirty="0"/>
              <a:t> </a:t>
            </a:r>
            <a:r>
              <a:rPr lang="en-US" altLang="zh-TW" dirty="0"/>
              <a:t>data</a:t>
            </a:r>
            <a:r>
              <a:rPr lang="zh-TW" altLang="en-US" dirty="0"/>
              <a:t>稀少  導致</a:t>
            </a:r>
            <a:r>
              <a:rPr lang="en-US" altLang="zh-TW" dirty="0"/>
              <a:t>BERT</a:t>
            </a:r>
            <a:r>
              <a:rPr lang="zh-TW" altLang="en-US" dirty="0"/>
              <a:t>的</a:t>
            </a:r>
            <a:r>
              <a:rPr lang="en-US" altLang="zh-TW" dirty="0"/>
              <a:t>masked</a:t>
            </a:r>
            <a:r>
              <a:rPr lang="zh-TW" altLang="en-US" dirty="0"/>
              <a:t> </a:t>
            </a:r>
            <a:r>
              <a:rPr lang="en-US" altLang="zh-TW" dirty="0"/>
              <a:t>language</a:t>
            </a:r>
            <a:r>
              <a:rPr lang="zh-TW" altLang="en-US" dirty="0"/>
              <a:t> </a:t>
            </a:r>
            <a:r>
              <a:rPr lang="en-US" altLang="zh-TW" dirty="0"/>
              <a:t>model</a:t>
            </a:r>
            <a:r>
              <a:rPr lang="zh-TW" altLang="en-US" dirty="0"/>
              <a:t> </a:t>
            </a:r>
            <a:r>
              <a:rPr lang="en-US" altLang="zh-TW" dirty="0"/>
              <a:t>pretraining strategy</a:t>
            </a:r>
            <a:r>
              <a:rPr lang="zh-TW" altLang="en-US" dirty="0"/>
              <a:t> 效果會比較差</a:t>
            </a:r>
            <a:endParaRPr lang="en-US" altLang="zh-TW" dirty="0"/>
          </a:p>
          <a:p>
            <a:endParaRPr lang="en-US" altLang="zh-TW" dirty="0"/>
          </a:p>
        </p:txBody>
      </p:sp>
      <p:sp>
        <p:nvSpPr>
          <p:cNvPr id="4" name="投影片編號版面配置區 3"/>
          <p:cNvSpPr>
            <a:spLocks noGrp="1"/>
          </p:cNvSpPr>
          <p:nvPr>
            <p:ph type="sldNum" sz="quarter" idx="10"/>
          </p:nvPr>
        </p:nvSpPr>
        <p:spPr/>
        <p:txBody>
          <a:bodyPr/>
          <a:lstStyle/>
          <a:p>
            <a:fld id="{2358A948-98FB-4BD3-8BD7-907AD684FC4C}" type="slidenum">
              <a:rPr lang="zh-TW" altLang="en-US" smtClean="0"/>
              <a:t>21</a:t>
            </a:fld>
            <a:endParaRPr lang="zh-TW" altLang="en-US"/>
          </a:p>
        </p:txBody>
      </p:sp>
    </p:spTree>
    <p:extLst>
      <p:ext uri="{BB962C8B-B14F-4D97-AF65-F5344CB8AC3E}">
        <p14:creationId xmlns:p14="http://schemas.microsoft.com/office/powerpoint/2010/main" val="194482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2358A948-98FB-4BD3-8BD7-907AD684FC4C}" type="slidenum">
              <a:rPr lang="zh-TW" altLang="en-US" smtClean="0"/>
              <a:t>22</a:t>
            </a:fld>
            <a:endParaRPr lang="zh-TW" altLang="en-US"/>
          </a:p>
        </p:txBody>
      </p:sp>
    </p:spTree>
    <p:extLst>
      <p:ext uri="{BB962C8B-B14F-4D97-AF65-F5344CB8AC3E}">
        <p14:creationId xmlns:p14="http://schemas.microsoft.com/office/powerpoint/2010/main" val="429463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難度預估</a:t>
            </a:r>
          </a:p>
          <a:p>
            <a:r>
              <a:rPr lang="zh-TW" altLang="en-US" dirty="0"/>
              <a:t>知識映射</a:t>
            </a:r>
          </a:p>
          <a:p>
            <a:r>
              <a:rPr lang="zh-TW" altLang="en-US" dirty="0"/>
              <a:t>分數預測</a:t>
            </a:r>
            <a:endParaRPr lang="en-US" altLang="zh-TW" dirty="0"/>
          </a:p>
        </p:txBody>
      </p:sp>
      <p:sp>
        <p:nvSpPr>
          <p:cNvPr id="4" name="投影片編號版面配置區 3"/>
          <p:cNvSpPr>
            <a:spLocks noGrp="1"/>
          </p:cNvSpPr>
          <p:nvPr>
            <p:ph type="sldNum" sz="quarter" idx="10"/>
          </p:nvPr>
        </p:nvSpPr>
        <p:spPr/>
        <p:txBody>
          <a:bodyPr/>
          <a:lstStyle/>
          <a:p>
            <a:fld id="{2358A948-98FB-4BD3-8BD7-907AD684FC4C}" type="slidenum">
              <a:rPr lang="zh-TW" altLang="en-US" smtClean="0"/>
              <a:t>3</a:t>
            </a:fld>
            <a:endParaRPr lang="zh-TW" altLang="en-US"/>
          </a:p>
        </p:txBody>
      </p:sp>
    </p:spTree>
    <p:extLst>
      <p:ext uri="{BB962C8B-B14F-4D97-AF65-F5344CB8AC3E}">
        <p14:creationId xmlns:p14="http://schemas.microsoft.com/office/powerpoint/2010/main" val="3674307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我們設計了一個允許異構輸入的模型結構，將異構輸入表示為統一形式。</a:t>
            </a:r>
          </a:p>
          <a:p>
            <a:endParaRPr lang="en-US" altLang="zh-TW" dirty="0"/>
          </a:p>
          <a:p>
            <a:r>
              <a:rPr lang="zh-TW" altLang="en-US" dirty="0"/>
              <a:t>我們提出了一種新穎的分層預訓練框架</a:t>
            </a:r>
          </a:p>
          <a:p>
            <a:r>
              <a:rPr lang="zh-TW" altLang="en-US" dirty="0"/>
              <a:t>孔式語言模型（</a:t>
            </a:r>
            <a:r>
              <a:rPr lang="en-US" altLang="zh-TW" dirty="0"/>
              <a:t>HLM</a:t>
            </a:r>
            <a:r>
              <a:rPr lang="zh-TW" altLang="en-US" dirty="0"/>
              <a:t>），用於預訓練底層語言功能。</a:t>
            </a:r>
          </a:p>
          <a:p>
            <a:r>
              <a:rPr lang="zh-TW" altLang="en-US" dirty="0"/>
              <a:t>一個面向領域的目標，用於學習高級領域邏輯和知識。</a:t>
            </a:r>
          </a:p>
          <a:p>
            <a:endParaRPr lang="zh-TW" altLang="en-US" dirty="0"/>
          </a:p>
          <a:p>
            <a:r>
              <a:rPr lang="zh-TW" altLang="en-US" dirty="0"/>
              <a:t>我們希望這項工作可以為教育領域中與問題相關的任務打下堅實的基礎，並有助於推動該領域的更多應用。</a:t>
            </a:r>
            <a:endParaRPr lang="en-US" altLang="zh-TW" dirty="0"/>
          </a:p>
        </p:txBody>
      </p:sp>
      <p:sp>
        <p:nvSpPr>
          <p:cNvPr id="4" name="投影片編號版面配置區 3"/>
          <p:cNvSpPr>
            <a:spLocks noGrp="1"/>
          </p:cNvSpPr>
          <p:nvPr>
            <p:ph type="sldNum" sz="quarter" idx="10"/>
          </p:nvPr>
        </p:nvSpPr>
        <p:spPr/>
        <p:txBody>
          <a:bodyPr/>
          <a:lstStyle/>
          <a:p>
            <a:fld id="{2358A948-98FB-4BD3-8BD7-907AD684FC4C}" type="slidenum">
              <a:rPr lang="zh-TW" altLang="en-US" smtClean="0"/>
              <a:t>24</a:t>
            </a:fld>
            <a:endParaRPr lang="zh-TW" altLang="en-US"/>
          </a:p>
        </p:txBody>
      </p:sp>
    </p:spTree>
    <p:extLst>
      <p:ext uri="{BB962C8B-B14F-4D97-AF65-F5344CB8AC3E}">
        <p14:creationId xmlns:p14="http://schemas.microsoft.com/office/powerpoint/2010/main" val="365012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關鍵問題：如何理解</a:t>
            </a:r>
            <a:r>
              <a:rPr lang="en-US" altLang="zh-TW" dirty="0"/>
              <a:t>/</a:t>
            </a:r>
            <a:r>
              <a:rPr lang="zh-TW" altLang="en-US" dirty="0"/>
              <a:t>學習資料</a:t>
            </a:r>
            <a:endParaRPr lang="en-US" altLang="zh-TW" dirty="0"/>
          </a:p>
          <a:p>
            <a:endParaRPr lang="en-US" altLang="zh-TW" dirty="0"/>
          </a:p>
          <a:p>
            <a:r>
              <a:rPr lang="zh-TW" altLang="en-US" dirty="0"/>
              <a:t>稀缺標籤</a:t>
            </a:r>
          </a:p>
          <a:p>
            <a:r>
              <a:rPr lang="zh-TW" altLang="en-US" dirty="0"/>
              <a:t>仍然有大量語料庫未使用</a:t>
            </a:r>
          </a:p>
        </p:txBody>
      </p:sp>
      <p:sp>
        <p:nvSpPr>
          <p:cNvPr id="4" name="投影片編號版面配置區 3"/>
          <p:cNvSpPr>
            <a:spLocks noGrp="1"/>
          </p:cNvSpPr>
          <p:nvPr>
            <p:ph type="sldNum" sz="quarter" idx="10"/>
          </p:nvPr>
        </p:nvSpPr>
        <p:spPr/>
        <p:txBody>
          <a:bodyPr/>
          <a:lstStyle/>
          <a:p>
            <a:fld id="{2358A948-98FB-4BD3-8BD7-907AD684FC4C}" type="slidenum">
              <a:rPr lang="zh-TW" altLang="en-US" smtClean="0"/>
              <a:t>4</a:t>
            </a:fld>
            <a:endParaRPr lang="zh-TW" altLang="en-US"/>
          </a:p>
        </p:txBody>
      </p:sp>
    </p:spTree>
    <p:extLst>
      <p:ext uri="{BB962C8B-B14F-4D97-AF65-F5344CB8AC3E}">
        <p14:creationId xmlns:p14="http://schemas.microsoft.com/office/powerpoint/2010/main" val="125463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358A948-98FB-4BD3-8BD7-907AD684FC4C}" type="slidenum">
              <a:rPr lang="zh-TW" altLang="en-US" smtClean="0"/>
              <a:t>5</a:t>
            </a:fld>
            <a:endParaRPr lang="zh-TW" altLang="en-US"/>
          </a:p>
        </p:txBody>
      </p:sp>
    </p:spTree>
    <p:extLst>
      <p:ext uri="{BB962C8B-B14F-4D97-AF65-F5344CB8AC3E}">
        <p14:creationId xmlns:p14="http://schemas.microsoft.com/office/powerpoint/2010/main" val="301073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8A948-98FB-4BD3-8BD7-907AD684FC4C}" type="slidenum">
              <a:rPr lang="zh-TW" altLang="en-US" smtClean="0"/>
              <a:t>7</a:t>
            </a:fld>
            <a:endParaRPr lang="zh-TW" altLang="en-US"/>
          </a:p>
        </p:txBody>
      </p:sp>
    </p:spTree>
    <p:extLst>
      <p:ext uri="{BB962C8B-B14F-4D97-AF65-F5344CB8AC3E}">
        <p14:creationId xmlns:p14="http://schemas.microsoft.com/office/powerpoint/2010/main" val="87501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8A948-98FB-4BD3-8BD7-907AD684FC4C}" type="slidenum">
              <a:rPr lang="zh-TW" altLang="en-US" smtClean="0"/>
              <a:t>8</a:t>
            </a:fld>
            <a:endParaRPr lang="zh-TW" altLang="en-US"/>
          </a:p>
        </p:txBody>
      </p:sp>
    </p:spTree>
    <p:extLst>
      <p:ext uri="{BB962C8B-B14F-4D97-AF65-F5344CB8AC3E}">
        <p14:creationId xmlns:p14="http://schemas.microsoft.com/office/powerpoint/2010/main" val="421956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8A948-98FB-4BD3-8BD7-907AD684FC4C}" type="slidenum">
              <a:rPr lang="zh-TW" altLang="en-US" smtClean="0"/>
              <a:t>9</a:t>
            </a:fld>
            <a:endParaRPr lang="zh-TW" altLang="en-US"/>
          </a:p>
        </p:txBody>
      </p:sp>
    </p:spTree>
    <p:extLst>
      <p:ext uri="{BB962C8B-B14F-4D97-AF65-F5344CB8AC3E}">
        <p14:creationId xmlns:p14="http://schemas.microsoft.com/office/powerpoint/2010/main" val="154828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358A948-98FB-4BD3-8BD7-907AD684FC4C}" type="slidenum">
              <a:rPr lang="zh-TW" altLang="en-US" smtClean="0"/>
              <a:t>10</a:t>
            </a:fld>
            <a:endParaRPr lang="zh-TW" altLang="en-US"/>
          </a:p>
        </p:txBody>
      </p:sp>
    </p:spTree>
    <p:extLst>
      <p:ext uri="{BB962C8B-B14F-4D97-AF65-F5344CB8AC3E}">
        <p14:creationId xmlns:p14="http://schemas.microsoft.com/office/powerpoint/2010/main" val="51461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Position embedding: </a:t>
            </a:r>
            <a:r>
              <a:rPr lang="en-US" altLang="zh-TW" sz="1200" b="0" i="0" u="none" strike="noStrike" kern="1200" baseline="0" dirty="0">
                <a:solidFill>
                  <a:schemeClr val="tx1"/>
                </a:solidFill>
                <a:latin typeface="+mn-lt"/>
                <a:ea typeface="+mn-ea"/>
                <a:cs typeface="+mn-cs"/>
              </a:rPr>
              <a:t>feed-forward network</a:t>
            </a:r>
            <a:r>
              <a:rPr lang="zh-TW" altLang="en-US" sz="1200" b="0" i="0" u="none" strike="noStrike" kern="1200" baseline="0" dirty="0">
                <a:solidFill>
                  <a:schemeClr val="tx1"/>
                </a:solidFill>
                <a:latin typeface="+mn-lt"/>
                <a:ea typeface="+mn-ea"/>
                <a:cs typeface="+mn-cs"/>
              </a:rPr>
              <a:t>    </a:t>
            </a:r>
            <a:r>
              <a:rPr lang="en-US" altLang="zh-TW" dirty="0"/>
              <a:t>2</a:t>
            </a:r>
            <a:r>
              <a:rPr lang="zh-TW" altLang="en-US" dirty="0"/>
              <a:t>層線性轉換</a:t>
            </a:r>
            <a:r>
              <a:rPr lang="en-US" altLang="zh-TW" dirty="0"/>
              <a:t>+</a:t>
            </a:r>
            <a:r>
              <a:rPr lang="en-US" altLang="zh-TW" dirty="0" err="1"/>
              <a:t>ReLU</a:t>
            </a:r>
            <a:endParaRPr lang="en-US" altLang="zh-TW" dirty="0"/>
          </a:p>
          <a:p>
            <a:r>
              <a:rPr lang="en-US" altLang="zh-TW" dirty="0" err="1"/>
              <a:t>LayerNorm</a:t>
            </a:r>
            <a:r>
              <a:rPr lang="en-US" altLang="zh-TW" dirty="0"/>
              <a:t>:</a:t>
            </a:r>
            <a:r>
              <a:rPr lang="zh-TW" altLang="en-US" dirty="0"/>
              <a:t>通過固定每一層中     </a:t>
            </a:r>
            <a:r>
              <a:rPr lang="en-US" altLang="zh-TW" dirty="0"/>
              <a:t>‘</a:t>
            </a:r>
            <a:r>
              <a:rPr lang="zh-TW" altLang="en-US" dirty="0"/>
              <a:t>計算該層的平均输入值和輸入的平方差</a:t>
            </a:r>
            <a:r>
              <a:rPr lang="en-US" altLang="zh-TW" dirty="0"/>
              <a:t>’</a:t>
            </a:r>
            <a:r>
              <a:rPr lang="zh-TW" altLang="en-US" dirty="0"/>
              <a:t>   來減少“協變量偏移”問題。</a:t>
            </a:r>
            <a:endParaRPr lang="en-US" altLang="zh-TW" dirty="0"/>
          </a:p>
        </p:txBody>
      </p:sp>
      <p:sp>
        <p:nvSpPr>
          <p:cNvPr id="4" name="投影片編號版面配置區 3"/>
          <p:cNvSpPr>
            <a:spLocks noGrp="1"/>
          </p:cNvSpPr>
          <p:nvPr>
            <p:ph type="sldNum" sz="quarter" idx="5"/>
          </p:nvPr>
        </p:nvSpPr>
        <p:spPr/>
        <p:txBody>
          <a:bodyPr/>
          <a:lstStyle/>
          <a:p>
            <a:fld id="{2358A948-98FB-4BD3-8BD7-907AD684FC4C}" type="slidenum">
              <a:rPr lang="zh-TW" altLang="en-US" smtClean="0"/>
              <a:t>11</a:t>
            </a:fld>
            <a:endParaRPr lang="zh-TW" altLang="en-US"/>
          </a:p>
        </p:txBody>
      </p:sp>
    </p:spTree>
    <p:extLst>
      <p:ext uri="{BB962C8B-B14F-4D97-AF65-F5344CB8AC3E}">
        <p14:creationId xmlns:p14="http://schemas.microsoft.com/office/powerpoint/2010/main" val="244352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7D6085-BA6D-4B48-A205-D4DF5D28FD2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45506EB-F1A8-427F-A88A-27E3F9B925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B0139E8-C127-4A24-84EC-BDDCFB1BBD09}"/>
              </a:ext>
            </a:extLst>
          </p:cNvPr>
          <p:cNvSpPr>
            <a:spLocks noGrp="1"/>
          </p:cNvSpPr>
          <p:nvPr>
            <p:ph type="dt" sz="half" idx="10"/>
          </p:nvPr>
        </p:nvSpPr>
        <p:spPr/>
        <p:txBody>
          <a:bodyPr/>
          <a:lstStyle/>
          <a:p>
            <a:fld id="{9AD83A74-B81F-47A6-B8CD-0CC4D38D92A3}" type="datetime1">
              <a:rPr lang="zh-TW" altLang="en-US" smtClean="0"/>
              <a:t>2020/7/16</a:t>
            </a:fld>
            <a:endParaRPr lang="zh-TW" altLang="en-US"/>
          </a:p>
        </p:txBody>
      </p:sp>
      <p:sp>
        <p:nvSpPr>
          <p:cNvPr id="5" name="頁尾版面配置區 4">
            <a:extLst>
              <a:ext uri="{FF2B5EF4-FFF2-40B4-BE49-F238E27FC236}">
                <a16:creationId xmlns:a16="http://schemas.microsoft.com/office/drawing/2014/main" id="{66DF53E7-87AE-467A-9D05-3E2A3B1174F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BC47E4C-9DC0-4770-9571-F6130FA0B4BF}"/>
              </a:ext>
            </a:extLst>
          </p:cNvPr>
          <p:cNvSpPr>
            <a:spLocks noGrp="1"/>
          </p:cNvSpPr>
          <p:nvPr>
            <p:ph type="sldNum" sz="quarter" idx="12"/>
          </p:nvPr>
        </p:nvSpPr>
        <p:spPr/>
        <p:txBody>
          <a:bodyPr/>
          <a:lstStyle/>
          <a:p>
            <a:fld id="{20F82C75-CA2E-49C2-9FD4-CF4B51906EA3}" type="slidenum">
              <a:rPr lang="zh-TW" altLang="en-US" smtClean="0"/>
              <a:pPr/>
              <a:t>‹#›</a:t>
            </a:fld>
            <a:endParaRPr lang="zh-TW" altLang="en-US" dirty="0"/>
          </a:p>
        </p:txBody>
      </p:sp>
    </p:spTree>
    <p:extLst>
      <p:ext uri="{BB962C8B-B14F-4D97-AF65-F5344CB8AC3E}">
        <p14:creationId xmlns:p14="http://schemas.microsoft.com/office/powerpoint/2010/main" val="218623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F80C7D-4C40-40AD-9F57-48C5EA3EF79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2B02760-091E-4531-9ABD-FEEFCF12C977}"/>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DE1BCCE-381E-472B-97B3-D66D0275C66B}"/>
              </a:ext>
            </a:extLst>
          </p:cNvPr>
          <p:cNvSpPr>
            <a:spLocks noGrp="1"/>
          </p:cNvSpPr>
          <p:nvPr>
            <p:ph type="dt" sz="half" idx="10"/>
          </p:nvPr>
        </p:nvSpPr>
        <p:spPr/>
        <p:txBody>
          <a:bodyPr/>
          <a:lstStyle/>
          <a:p>
            <a:fld id="{43A2C4BD-C5FA-43FD-A665-AFAF2F5DF284}" type="datetime1">
              <a:rPr lang="zh-TW" altLang="en-US" smtClean="0"/>
              <a:t>2020/7/16</a:t>
            </a:fld>
            <a:endParaRPr lang="zh-TW" altLang="en-US"/>
          </a:p>
        </p:txBody>
      </p:sp>
      <p:sp>
        <p:nvSpPr>
          <p:cNvPr id="5" name="頁尾版面配置區 4">
            <a:extLst>
              <a:ext uri="{FF2B5EF4-FFF2-40B4-BE49-F238E27FC236}">
                <a16:creationId xmlns:a16="http://schemas.microsoft.com/office/drawing/2014/main" id="{51256671-8555-4D7C-8BF8-1440B33F18E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F2C81EB-020F-45D8-9188-B3EAE18C7FED}"/>
              </a:ext>
            </a:extLst>
          </p:cNvPr>
          <p:cNvSpPr>
            <a:spLocks noGrp="1"/>
          </p:cNvSpPr>
          <p:nvPr>
            <p:ph type="sldNum" sz="quarter" idx="12"/>
          </p:nvPr>
        </p:nvSpPr>
        <p:spPr/>
        <p:txBody>
          <a:bodyPr/>
          <a:lstStyle/>
          <a:p>
            <a:fld id="{20F82C75-CA2E-49C2-9FD4-CF4B51906EA3}" type="slidenum">
              <a:rPr lang="zh-TW" altLang="en-US" smtClean="0"/>
              <a:t>‹#›</a:t>
            </a:fld>
            <a:endParaRPr lang="zh-TW" altLang="en-US"/>
          </a:p>
        </p:txBody>
      </p:sp>
    </p:spTree>
    <p:extLst>
      <p:ext uri="{BB962C8B-B14F-4D97-AF65-F5344CB8AC3E}">
        <p14:creationId xmlns:p14="http://schemas.microsoft.com/office/powerpoint/2010/main" val="375131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D0B6901-2EB2-4C44-8002-478428C5DC62}"/>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C5A3F973-4EB9-4F59-A5E7-DC4C6A0CC8B3}"/>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88B86F6-43E8-4EE3-8968-BE19A3DAC9A4}"/>
              </a:ext>
            </a:extLst>
          </p:cNvPr>
          <p:cNvSpPr>
            <a:spLocks noGrp="1"/>
          </p:cNvSpPr>
          <p:nvPr>
            <p:ph type="dt" sz="half" idx="10"/>
          </p:nvPr>
        </p:nvSpPr>
        <p:spPr/>
        <p:txBody>
          <a:bodyPr/>
          <a:lstStyle/>
          <a:p>
            <a:fld id="{0A5D939F-9D9D-4B49-8CAF-833301D80A3D}" type="datetime1">
              <a:rPr lang="zh-TW" altLang="en-US" smtClean="0"/>
              <a:t>2020/7/16</a:t>
            </a:fld>
            <a:endParaRPr lang="zh-TW" altLang="en-US"/>
          </a:p>
        </p:txBody>
      </p:sp>
      <p:sp>
        <p:nvSpPr>
          <p:cNvPr id="5" name="頁尾版面配置區 4">
            <a:extLst>
              <a:ext uri="{FF2B5EF4-FFF2-40B4-BE49-F238E27FC236}">
                <a16:creationId xmlns:a16="http://schemas.microsoft.com/office/drawing/2014/main" id="{5E474F79-890C-4D25-BCD2-8BFCD6FFBFD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51241A7-5818-4208-9FE4-DAD02EAE778D}"/>
              </a:ext>
            </a:extLst>
          </p:cNvPr>
          <p:cNvSpPr>
            <a:spLocks noGrp="1"/>
          </p:cNvSpPr>
          <p:nvPr>
            <p:ph type="sldNum" sz="quarter" idx="12"/>
          </p:nvPr>
        </p:nvSpPr>
        <p:spPr/>
        <p:txBody>
          <a:bodyPr/>
          <a:lstStyle/>
          <a:p>
            <a:fld id="{20F82C75-CA2E-49C2-9FD4-CF4B51906EA3}" type="slidenum">
              <a:rPr lang="zh-TW" altLang="en-US" smtClean="0"/>
              <a:t>‹#›</a:t>
            </a:fld>
            <a:endParaRPr lang="zh-TW" altLang="en-US"/>
          </a:p>
        </p:txBody>
      </p:sp>
    </p:spTree>
    <p:extLst>
      <p:ext uri="{BB962C8B-B14F-4D97-AF65-F5344CB8AC3E}">
        <p14:creationId xmlns:p14="http://schemas.microsoft.com/office/powerpoint/2010/main" val="57598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BC9C10-E27C-4D87-95FB-C8E8A653CE0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35DF41E-6E96-4CDF-BB2A-DF5E6E9A839F}"/>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2C7D223-947C-44D1-AC2F-919994DA5B5C}"/>
              </a:ext>
            </a:extLst>
          </p:cNvPr>
          <p:cNvSpPr>
            <a:spLocks noGrp="1"/>
          </p:cNvSpPr>
          <p:nvPr>
            <p:ph type="dt" sz="half" idx="10"/>
          </p:nvPr>
        </p:nvSpPr>
        <p:spPr/>
        <p:txBody>
          <a:bodyPr/>
          <a:lstStyle/>
          <a:p>
            <a:fld id="{9FB60BB0-15AA-49B1-B115-6F1FBB26711D}" type="datetime1">
              <a:rPr lang="zh-TW" altLang="en-US" smtClean="0"/>
              <a:t>2020/7/16</a:t>
            </a:fld>
            <a:endParaRPr lang="zh-TW" altLang="en-US"/>
          </a:p>
        </p:txBody>
      </p:sp>
      <p:sp>
        <p:nvSpPr>
          <p:cNvPr id="5" name="頁尾版面配置區 4">
            <a:extLst>
              <a:ext uri="{FF2B5EF4-FFF2-40B4-BE49-F238E27FC236}">
                <a16:creationId xmlns:a16="http://schemas.microsoft.com/office/drawing/2014/main" id="{46AF71D7-B9DA-4A3B-B69F-64CE3423CF1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C12AAA8-2F5F-4FD9-A469-560D5A475719}"/>
              </a:ext>
            </a:extLst>
          </p:cNvPr>
          <p:cNvSpPr>
            <a:spLocks noGrp="1"/>
          </p:cNvSpPr>
          <p:nvPr>
            <p:ph type="sldNum" sz="quarter" idx="12"/>
          </p:nvPr>
        </p:nvSpPr>
        <p:spPr/>
        <p:txBody>
          <a:bodyPr/>
          <a:lstStyle/>
          <a:p>
            <a:fld id="{20F82C75-CA2E-49C2-9FD4-CF4B51906EA3}" type="slidenum">
              <a:rPr lang="zh-TW" altLang="en-US" smtClean="0"/>
              <a:t>‹#›</a:t>
            </a:fld>
            <a:endParaRPr lang="zh-TW" altLang="en-US"/>
          </a:p>
        </p:txBody>
      </p:sp>
    </p:spTree>
    <p:extLst>
      <p:ext uri="{BB962C8B-B14F-4D97-AF65-F5344CB8AC3E}">
        <p14:creationId xmlns:p14="http://schemas.microsoft.com/office/powerpoint/2010/main" val="5955149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1940E3-5EEA-4A34-A77B-1BEE45C63667}"/>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F432470-4500-4D33-8E30-404AB9BE0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82F9E5F8-C89F-4879-BEED-259D1780B1D1}"/>
              </a:ext>
            </a:extLst>
          </p:cNvPr>
          <p:cNvSpPr>
            <a:spLocks noGrp="1"/>
          </p:cNvSpPr>
          <p:nvPr>
            <p:ph type="dt" sz="half" idx="10"/>
          </p:nvPr>
        </p:nvSpPr>
        <p:spPr/>
        <p:txBody>
          <a:bodyPr/>
          <a:lstStyle/>
          <a:p>
            <a:fld id="{83BC7DEB-05C9-42AB-90C8-F93EF2B714B7}" type="datetime1">
              <a:rPr lang="zh-TW" altLang="en-US" smtClean="0"/>
              <a:t>2020/7/16</a:t>
            </a:fld>
            <a:endParaRPr lang="zh-TW" altLang="en-US"/>
          </a:p>
        </p:txBody>
      </p:sp>
      <p:sp>
        <p:nvSpPr>
          <p:cNvPr id="5" name="頁尾版面配置區 4">
            <a:extLst>
              <a:ext uri="{FF2B5EF4-FFF2-40B4-BE49-F238E27FC236}">
                <a16:creationId xmlns:a16="http://schemas.microsoft.com/office/drawing/2014/main" id="{B26C9C2E-6D0B-43AA-8641-072431BA008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8A4CC17-D205-4AB9-AA9A-CE821B356928}"/>
              </a:ext>
            </a:extLst>
          </p:cNvPr>
          <p:cNvSpPr>
            <a:spLocks noGrp="1"/>
          </p:cNvSpPr>
          <p:nvPr>
            <p:ph type="sldNum" sz="quarter" idx="12"/>
          </p:nvPr>
        </p:nvSpPr>
        <p:spPr/>
        <p:txBody>
          <a:bodyPr/>
          <a:lstStyle/>
          <a:p>
            <a:fld id="{20F82C75-CA2E-49C2-9FD4-CF4B51906EA3}" type="slidenum">
              <a:rPr lang="zh-TW" altLang="en-US" smtClean="0"/>
              <a:t>‹#›</a:t>
            </a:fld>
            <a:endParaRPr lang="zh-TW" altLang="en-US"/>
          </a:p>
        </p:txBody>
      </p:sp>
    </p:spTree>
    <p:extLst>
      <p:ext uri="{BB962C8B-B14F-4D97-AF65-F5344CB8AC3E}">
        <p14:creationId xmlns:p14="http://schemas.microsoft.com/office/powerpoint/2010/main" val="90298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F99F68-AADF-4F3F-8387-1D3A1077527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11165BA-1D0B-4CFD-AF0A-E5991BAFCABD}"/>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D621EDD9-453F-428E-A314-026B32083D42}"/>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AA6E6B23-D3FF-4DB2-BDEC-15C2C0CD7CCA}"/>
              </a:ext>
            </a:extLst>
          </p:cNvPr>
          <p:cNvSpPr>
            <a:spLocks noGrp="1"/>
          </p:cNvSpPr>
          <p:nvPr>
            <p:ph type="dt" sz="half" idx="10"/>
          </p:nvPr>
        </p:nvSpPr>
        <p:spPr/>
        <p:txBody>
          <a:bodyPr/>
          <a:lstStyle/>
          <a:p>
            <a:fld id="{9FB60BB0-15AA-49B1-B115-6F1FBB26711D}" type="datetime1">
              <a:rPr lang="zh-TW" altLang="en-US" smtClean="0"/>
              <a:t>2020/7/16</a:t>
            </a:fld>
            <a:endParaRPr lang="zh-TW" altLang="en-US"/>
          </a:p>
        </p:txBody>
      </p:sp>
      <p:sp>
        <p:nvSpPr>
          <p:cNvPr id="6" name="頁尾版面配置區 5">
            <a:extLst>
              <a:ext uri="{FF2B5EF4-FFF2-40B4-BE49-F238E27FC236}">
                <a16:creationId xmlns:a16="http://schemas.microsoft.com/office/drawing/2014/main" id="{3B2EEDC2-849F-49C0-9266-9AB137DDE0E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CEE325F-FE74-475C-84CE-BFABB92D651F}"/>
              </a:ext>
            </a:extLst>
          </p:cNvPr>
          <p:cNvSpPr>
            <a:spLocks noGrp="1"/>
          </p:cNvSpPr>
          <p:nvPr>
            <p:ph type="sldNum" sz="quarter" idx="12"/>
          </p:nvPr>
        </p:nvSpPr>
        <p:spPr/>
        <p:txBody>
          <a:bodyPr/>
          <a:lstStyle/>
          <a:p>
            <a:fld id="{20F82C75-CA2E-49C2-9FD4-CF4B51906EA3}" type="slidenum">
              <a:rPr lang="zh-TW" altLang="en-US" smtClean="0"/>
              <a:t>‹#›</a:t>
            </a:fld>
            <a:endParaRPr lang="zh-TW" altLang="en-US"/>
          </a:p>
        </p:txBody>
      </p:sp>
    </p:spTree>
    <p:extLst>
      <p:ext uri="{BB962C8B-B14F-4D97-AF65-F5344CB8AC3E}">
        <p14:creationId xmlns:p14="http://schemas.microsoft.com/office/powerpoint/2010/main" val="33561157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CDB62B-9382-4E1B-904E-C0F452979912}"/>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EBA595B-2D37-4685-B56D-A85FD14D2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D4057488-E9E3-4266-95F4-EC1B8C242254}"/>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D3FA858-D23F-48EA-8101-48965379E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FD1C73C0-9F3A-4844-8C74-76F7F9F15354}"/>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6EF1C15-DB9E-43E4-9DCC-FFCE9B1AD83E}"/>
              </a:ext>
            </a:extLst>
          </p:cNvPr>
          <p:cNvSpPr>
            <a:spLocks noGrp="1"/>
          </p:cNvSpPr>
          <p:nvPr>
            <p:ph type="dt" sz="half" idx="10"/>
          </p:nvPr>
        </p:nvSpPr>
        <p:spPr/>
        <p:txBody>
          <a:bodyPr/>
          <a:lstStyle/>
          <a:p>
            <a:fld id="{9FB60BB0-15AA-49B1-B115-6F1FBB26711D}" type="datetime1">
              <a:rPr lang="zh-TW" altLang="en-US" smtClean="0"/>
              <a:t>2020/7/16</a:t>
            </a:fld>
            <a:endParaRPr lang="zh-TW" altLang="en-US"/>
          </a:p>
        </p:txBody>
      </p:sp>
      <p:sp>
        <p:nvSpPr>
          <p:cNvPr id="8" name="頁尾版面配置區 7">
            <a:extLst>
              <a:ext uri="{FF2B5EF4-FFF2-40B4-BE49-F238E27FC236}">
                <a16:creationId xmlns:a16="http://schemas.microsoft.com/office/drawing/2014/main" id="{8C411036-9D8E-49E2-8F92-C508408EB3B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8A645D9A-37BD-42E7-8A16-5637D928BA17}"/>
              </a:ext>
            </a:extLst>
          </p:cNvPr>
          <p:cNvSpPr>
            <a:spLocks noGrp="1"/>
          </p:cNvSpPr>
          <p:nvPr>
            <p:ph type="sldNum" sz="quarter" idx="12"/>
          </p:nvPr>
        </p:nvSpPr>
        <p:spPr/>
        <p:txBody>
          <a:bodyPr/>
          <a:lstStyle/>
          <a:p>
            <a:fld id="{20F82C75-CA2E-49C2-9FD4-CF4B51906EA3}" type="slidenum">
              <a:rPr lang="zh-TW" altLang="en-US" smtClean="0"/>
              <a:t>‹#›</a:t>
            </a:fld>
            <a:endParaRPr lang="zh-TW" altLang="en-US"/>
          </a:p>
        </p:txBody>
      </p:sp>
    </p:spTree>
    <p:extLst>
      <p:ext uri="{BB962C8B-B14F-4D97-AF65-F5344CB8AC3E}">
        <p14:creationId xmlns:p14="http://schemas.microsoft.com/office/powerpoint/2010/main" val="12056377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42BEC4-FED9-4BC7-87D1-D36C75936C1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82D09F5F-07F6-4CA8-A7D1-8809505ACB50}"/>
              </a:ext>
            </a:extLst>
          </p:cNvPr>
          <p:cNvSpPr>
            <a:spLocks noGrp="1"/>
          </p:cNvSpPr>
          <p:nvPr>
            <p:ph type="dt" sz="half" idx="10"/>
          </p:nvPr>
        </p:nvSpPr>
        <p:spPr/>
        <p:txBody>
          <a:bodyPr/>
          <a:lstStyle/>
          <a:p>
            <a:fld id="{66C1F553-8F47-4C85-9E2D-F2124775CD82}" type="datetime1">
              <a:rPr lang="zh-TW" altLang="en-US" smtClean="0"/>
              <a:t>2020/7/16</a:t>
            </a:fld>
            <a:endParaRPr lang="zh-TW" altLang="en-US"/>
          </a:p>
        </p:txBody>
      </p:sp>
      <p:sp>
        <p:nvSpPr>
          <p:cNvPr id="4" name="頁尾版面配置區 3">
            <a:extLst>
              <a:ext uri="{FF2B5EF4-FFF2-40B4-BE49-F238E27FC236}">
                <a16:creationId xmlns:a16="http://schemas.microsoft.com/office/drawing/2014/main" id="{ED9B1DE1-E274-4106-B325-E66F98914DC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5765E34-393C-48DA-A6F2-37284590D417}"/>
              </a:ext>
            </a:extLst>
          </p:cNvPr>
          <p:cNvSpPr>
            <a:spLocks noGrp="1"/>
          </p:cNvSpPr>
          <p:nvPr>
            <p:ph type="sldNum" sz="quarter" idx="12"/>
          </p:nvPr>
        </p:nvSpPr>
        <p:spPr/>
        <p:txBody>
          <a:bodyPr/>
          <a:lstStyle/>
          <a:p>
            <a:fld id="{20F82C75-CA2E-49C2-9FD4-CF4B51906EA3}" type="slidenum">
              <a:rPr lang="zh-TW" altLang="en-US" smtClean="0"/>
              <a:t>‹#›</a:t>
            </a:fld>
            <a:endParaRPr lang="zh-TW" altLang="en-US"/>
          </a:p>
        </p:txBody>
      </p:sp>
    </p:spTree>
    <p:extLst>
      <p:ext uri="{BB962C8B-B14F-4D97-AF65-F5344CB8AC3E}">
        <p14:creationId xmlns:p14="http://schemas.microsoft.com/office/powerpoint/2010/main" val="254129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22915F2-C483-4066-84EB-BEE99C686E99}"/>
              </a:ext>
            </a:extLst>
          </p:cNvPr>
          <p:cNvSpPr>
            <a:spLocks noGrp="1"/>
          </p:cNvSpPr>
          <p:nvPr>
            <p:ph type="dt" sz="half" idx="10"/>
          </p:nvPr>
        </p:nvSpPr>
        <p:spPr/>
        <p:txBody>
          <a:bodyPr/>
          <a:lstStyle/>
          <a:p>
            <a:fld id="{61203F54-596C-4DB5-84AA-EC8CB87B0775}" type="datetime1">
              <a:rPr lang="zh-TW" altLang="en-US" smtClean="0"/>
              <a:t>2020/7/16</a:t>
            </a:fld>
            <a:endParaRPr lang="zh-TW" altLang="en-US"/>
          </a:p>
        </p:txBody>
      </p:sp>
      <p:sp>
        <p:nvSpPr>
          <p:cNvPr id="3" name="頁尾版面配置區 2">
            <a:extLst>
              <a:ext uri="{FF2B5EF4-FFF2-40B4-BE49-F238E27FC236}">
                <a16:creationId xmlns:a16="http://schemas.microsoft.com/office/drawing/2014/main" id="{A0C7D2B0-CD3B-4182-8E63-89F9A3F06C4C}"/>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9DC8D9C-E3E0-4953-A33E-9CA6A3F33619}"/>
              </a:ext>
            </a:extLst>
          </p:cNvPr>
          <p:cNvSpPr>
            <a:spLocks noGrp="1"/>
          </p:cNvSpPr>
          <p:nvPr>
            <p:ph type="sldNum" sz="quarter" idx="12"/>
          </p:nvPr>
        </p:nvSpPr>
        <p:spPr/>
        <p:txBody>
          <a:bodyPr/>
          <a:lstStyle/>
          <a:p>
            <a:fld id="{20F82C75-CA2E-49C2-9FD4-CF4B51906EA3}" type="slidenum">
              <a:rPr lang="zh-TW" altLang="en-US" smtClean="0"/>
              <a:t>‹#›</a:t>
            </a:fld>
            <a:endParaRPr lang="zh-TW" altLang="en-US"/>
          </a:p>
        </p:txBody>
      </p:sp>
    </p:spTree>
    <p:extLst>
      <p:ext uri="{BB962C8B-B14F-4D97-AF65-F5344CB8AC3E}">
        <p14:creationId xmlns:p14="http://schemas.microsoft.com/office/powerpoint/2010/main" val="136947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24022A-6703-42C8-83A5-0DE3A68AE58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D1D64C2-F8C5-424D-9DAF-33C709371E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D62525C8-CE14-433D-910F-A4680F610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051A3A4F-08F4-49CC-B582-CC2449CF1E89}"/>
              </a:ext>
            </a:extLst>
          </p:cNvPr>
          <p:cNvSpPr>
            <a:spLocks noGrp="1"/>
          </p:cNvSpPr>
          <p:nvPr>
            <p:ph type="dt" sz="half" idx="10"/>
          </p:nvPr>
        </p:nvSpPr>
        <p:spPr/>
        <p:txBody>
          <a:bodyPr/>
          <a:lstStyle/>
          <a:p>
            <a:fld id="{30D45858-3302-45AE-930A-6098F3D520ED}" type="datetime1">
              <a:rPr lang="zh-TW" altLang="en-US" smtClean="0"/>
              <a:t>2020/7/16</a:t>
            </a:fld>
            <a:endParaRPr lang="zh-TW" altLang="en-US"/>
          </a:p>
        </p:txBody>
      </p:sp>
      <p:sp>
        <p:nvSpPr>
          <p:cNvPr id="6" name="頁尾版面配置區 5">
            <a:extLst>
              <a:ext uri="{FF2B5EF4-FFF2-40B4-BE49-F238E27FC236}">
                <a16:creationId xmlns:a16="http://schemas.microsoft.com/office/drawing/2014/main" id="{DC33AC1A-AE07-471F-84D2-28462E99A30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7125A9F-16EB-4165-A61E-CE13E716400F}"/>
              </a:ext>
            </a:extLst>
          </p:cNvPr>
          <p:cNvSpPr>
            <a:spLocks noGrp="1"/>
          </p:cNvSpPr>
          <p:nvPr>
            <p:ph type="sldNum" sz="quarter" idx="12"/>
          </p:nvPr>
        </p:nvSpPr>
        <p:spPr/>
        <p:txBody>
          <a:bodyPr/>
          <a:lstStyle/>
          <a:p>
            <a:fld id="{20F82C75-CA2E-49C2-9FD4-CF4B51906EA3}" type="slidenum">
              <a:rPr lang="zh-TW" altLang="en-US" smtClean="0"/>
              <a:t>‹#›</a:t>
            </a:fld>
            <a:endParaRPr lang="zh-TW" altLang="en-US"/>
          </a:p>
        </p:txBody>
      </p:sp>
    </p:spTree>
    <p:extLst>
      <p:ext uri="{BB962C8B-B14F-4D97-AF65-F5344CB8AC3E}">
        <p14:creationId xmlns:p14="http://schemas.microsoft.com/office/powerpoint/2010/main" val="259347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8A0D51-3650-4F5E-8E41-687407FC31E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928FDFA3-B782-464B-A18F-BF060DEF2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F178D14D-E230-42B5-AF3A-8C268CD10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F024A67A-14C8-40A6-AA90-193DE43AE6CD}"/>
              </a:ext>
            </a:extLst>
          </p:cNvPr>
          <p:cNvSpPr>
            <a:spLocks noGrp="1"/>
          </p:cNvSpPr>
          <p:nvPr>
            <p:ph type="dt" sz="half" idx="10"/>
          </p:nvPr>
        </p:nvSpPr>
        <p:spPr/>
        <p:txBody>
          <a:bodyPr/>
          <a:lstStyle/>
          <a:p>
            <a:fld id="{A03F1FBF-0EBA-46C1-A3F4-F4A7BD28051A}" type="datetime1">
              <a:rPr lang="zh-TW" altLang="en-US" smtClean="0"/>
              <a:t>2020/7/16</a:t>
            </a:fld>
            <a:endParaRPr lang="zh-TW" altLang="en-US"/>
          </a:p>
        </p:txBody>
      </p:sp>
      <p:sp>
        <p:nvSpPr>
          <p:cNvPr id="6" name="頁尾版面配置區 5">
            <a:extLst>
              <a:ext uri="{FF2B5EF4-FFF2-40B4-BE49-F238E27FC236}">
                <a16:creationId xmlns:a16="http://schemas.microsoft.com/office/drawing/2014/main" id="{6E9080E8-663A-40BE-94FD-B80E63CE94C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7A732A2-3D86-4C17-ACC3-06C0220FEFA3}"/>
              </a:ext>
            </a:extLst>
          </p:cNvPr>
          <p:cNvSpPr>
            <a:spLocks noGrp="1"/>
          </p:cNvSpPr>
          <p:nvPr>
            <p:ph type="sldNum" sz="quarter" idx="12"/>
          </p:nvPr>
        </p:nvSpPr>
        <p:spPr/>
        <p:txBody>
          <a:bodyPr/>
          <a:lstStyle/>
          <a:p>
            <a:fld id="{20F82C75-CA2E-49C2-9FD4-CF4B51906EA3}" type="slidenum">
              <a:rPr lang="zh-TW" altLang="en-US" smtClean="0"/>
              <a:t>‹#›</a:t>
            </a:fld>
            <a:endParaRPr lang="zh-TW" altLang="en-US"/>
          </a:p>
        </p:txBody>
      </p:sp>
    </p:spTree>
    <p:extLst>
      <p:ext uri="{BB962C8B-B14F-4D97-AF65-F5344CB8AC3E}">
        <p14:creationId xmlns:p14="http://schemas.microsoft.com/office/powerpoint/2010/main" val="368037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2D4CBE5-98F6-45A0-906F-110595F1C2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677ACCA-76BC-421E-B67F-21C5A0490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71F9EC3-E2D0-4D57-B95C-6E574AE135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60BB0-15AA-49B1-B115-6F1FBB26711D}" type="datetime1">
              <a:rPr lang="zh-TW" altLang="en-US" smtClean="0"/>
              <a:t>2020/7/16</a:t>
            </a:fld>
            <a:endParaRPr lang="zh-TW" altLang="en-US"/>
          </a:p>
        </p:txBody>
      </p:sp>
      <p:sp>
        <p:nvSpPr>
          <p:cNvPr id="5" name="頁尾版面配置區 4">
            <a:extLst>
              <a:ext uri="{FF2B5EF4-FFF2-40B4-BE49-F238E27FC236}">
                <a16:creationId xmlns:a16="http://schemas.microsoft.com/office/drawing/2014/main" id="{658A3C3B-21E2-4DE2-89A8-1BEF75B13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12AF59C-312F-42B3-B5F9-B3134EAF1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82C75-CA2E-49C2-9FD4-CF4B51906EA3}" type="slidenum">
              <a:rPr lang="zh-TW" altLang="en-US" smtClean="0"/>
              <a:t>‹#›</a:t>
            </a:fld>
            <a:endParaRPr lang="zh-TW" altLang="en-US"/>
          </a:p>
        </p:txBody>
      </p:sp>
    </p:spTree>
    <p:extLst>
      <p:ext uri="{BB962C8B-B14F-4D97-AF65-F5344CB8AC3E}">
        <p14:creationId xmlns:p14="http://schemas.microsoft.com/office/powerpoint/2010/main" val="215377657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00051" y="2299855"/>
            <a:ext cx="10479036" cy="1457221"/>
          </a:xfrm>
        </p:spPr>
        <p:txBody>
          <a:bodyPr>
            <a:noAutofit/>
          </a:bodyPr>
          <a:lstStyle/>
          <a:p>
            <a:pPr algn="ctr"/>
            <a:r>
              <a:rPr lang="en-US" altLang="zh-TW" sz="4000" b="1" dirty="0" err="1">
                <a:solidFill>
                  <a:srgbClr val="0070C0"/>
                </a:solidFill>
                <a:cs typeface="Times New Roman" panose="02020603050405020304" pitchFamily="18" charset="0"/>
              </a:rPr>
              <a:t>QuesNet</a:t>
            </a:r>
            <a:r>
              <a:rPr lang="en-US" altLang="zh-TW" sz="4000" b="1" dirty="0">
                <a:solidFill>
                  <a:srgbClr val="0070C0"/>
                </a:solidFill>
                <a:cs typeface="Times New Roman" panose="02020603050405020304" pitchFamily="18" charset="0"/>
              </a:rPr>
              <a:t>: A Unified Representation for Heterogeneous Test Questions</a:t>
            </a:r>
            <a:endParaRPr lang="zh-TW" altLang="en-US" sz="4000" b="1" dirty="0">
              <a:solidFill>
                <a:srgbClr val="0070C0"/>
              </a:solidFill>
              <a:cs typeface="Times New Roman" panose="02020603050405020304" pitchFamily="18" charset="0"/>
            </a:endParaRPr>
          </a:p>
        </p:txBody>
      </p:sp>
      <p:sp>
        <p:nvSpPr>
          <p:cNvPr id="3" name="副標題 2"/>
          <p:cNvSpPr>
            <a:spLocks noGrp="1"/>
          </p:cNvSpPr>
          <p:nvPr>
            <p:ph type="subTitle" idx="1"/>
          </p:nvPr>
        </p:nvSpPr>
        <p:spPr>
          <a:xfrm>
            <a:off x="4747953" y="4558151"/>
            <a:ext cx="2553392" cy="1316180"/>
          </a:xfrm>
        </p:spPr>
        <p:txBody>
          <a:bodyPr lIns="90000">
            <a:noAutofit/>
          </a:bodyPr>
          <a:lstStyle/>
          <a:p>
            <a:pPr>
              <a:spcBef>
                <a:spcPts val="400"/>
              </a:spcBef>
              <a:spcAft>
                <a:spcPts val="0"/>
              </a:spcAft>
            </a:pPr>
            <a:r>
              <a:rPr lang="en-US" altLang="zh-TW" sz="2000" spc="-50" dirty="0">
                <a:solidFill>
                  <a:schemeClr val="tx1">
                    <a:lumMod val="85000"/>
                    <a:lumOff val="15000"/>
                  </a:schemeClr>
                </a:solidFill>
                <a:latin typeface="+mn-lt"/>
                <a:ea typeface="+mj-ea"/>
                <a:cs typeface="Times New Roman" panose="02020603050405020304" pitchFamily="18" charset="0"/>
              </a:rPr>
              <a:t>ADVISOR:JIA-LING KOH</a:t>
            </a:r>
          </a:p>
          <a:p>
            <a:pPr>
              <a:spcBef>
                <a:spcPts val="400"/>
              </a:spcBef>
              <a:spcAft>
                <a:spcPts val="0"/>
              </a:spcAft>
            </a:pPr>
            <a:r>
              <a:rPr lang="en-US" altLang="zh-TW" sz="2000" spc="-50" dirty="0">
                <a:solidFill>
                  <a:schemeClr val="tx1">
                    <a:lumMod val="85000"/>
                    <a:lumOff val="15000"/>
                  </a:schemeClr>
                </a:solidFill>
                <a:latin typeface="+mn-lt"/>
                <a:ea typeface="+mj-ea"/>
                <a:cs typeface="Times New Roman" panose="02020603050405020304" pitchFamily="18" charset="0"/>
              </a:rPr>
              <a:t>SOURCE:</a:t>
            </a:r>
            <a:r>
              <a:rPr lang="en-US" altLang="zh-TW" sz="2000" spc="-50" dirty="0">
                <a:solidFill>
                  <a:schemeClr val="tx1">
                    <a:lumMod val="85000"/>
                    <a:lumOff val="15000"/>
                  </a:schemeClr>
                </a:solidFill>
                <a:ea typeface="+mj-ea"/>
                <a:cs typeface="Times New Roman" panose="02020603050405020304" pitchFamily="18" charset="0"/>
              </a:rPr>
              <a:t>KDD</a:t>
            </a:r>
            <a:r>
              <a:rPr lang="zh-TW" altLang="en-US" sz="2000" spc="-50" dirty="0">
                <a:solidFill>
                  <a:schemeClr val="tx1">
                    <a:lumMod val="85000"/>
                    <a:lumOff val="15000"/>
                  </a:schemeClr>
                </a:solidFill>
                <a:ea typeface="+mj-ea"/>
                <a:cs typeface="Times New Roman" panose="02020603050405020304" pitchFamily="18" charset="0"/>
              </a:rPr>
              <a:t> </a:t>
            </a:r>
            <a:r>
              <a:rPr lang="en-US" altLang="zh-TW" sz="2000" spc="-50" dirty="0">
                <a:solidFill>
                  <a:schemeClr val="tx1">
                    <a:lumMod val="85000"/>
                    <a:lumOff val="15000"/>
                  </a:schemeClr>
                </a:solidFill>
                <a:latin typeface="+mn-lt"/>
                <a:ea typeface="+mj-ea"/>
                <a:cs typeface="Times New Roman" panose="02020603050405020304" pitchFamily="18" charset="0"/>
              </a:rPr>
              <a:t>19</a:t>
            </a:r>
          </a:p>
          <a:p>
            <a:pPr>
              <a:spcBef>
                <a:spcPts val="400"/>
              </a:spcBef>
              <a:spcAft>
                <a:spcPts val="0"/>
              </a:spcAft>
            </a:pPr>
            <a:r>
              <a:rPr lang="en-US" altLang="zh-TW" sz="2000" spc="-50" dirty="0">
                <a:solidFill>
                  <a:schemeClr val="tx1">
                    <a:lumMod val="85000"/>
                    <a:lumOff val="15000"/>
                  </a:schemeClr>
                </a:solidFill>
                <a:latin typeface="+mn-lt"/>
                <a:ea typeface="+mj-ea"/>
                <a:cs typeface="Times New Roman" panose="02020603050405020304" pitchFamily="18" charset="0"/>
              </a:rPr>
              <a:t>SPEAKER:LI-WEI </a:t>
            </a:r>
            <a:r>
              <a:rPr lang="en-US" altLang="zh-TW" sz="2000" spc="-50" dirty="0" err="1">
                <a:solidFill>
                  <a:schemeClr val="tx1">
                    <a:lumMod val="85000"/>
                    <a:lumOff val="15000"/>
                  </a:schemeClr>
                </a:solidFill>
                <a:latin typeface="+mn-lt"/>
                <a:ea typeface="+mj-ea"/>
                <a:cs typeface="Times New Roman" panose="02020603050405020304" pitchFamily="18" charset="0"/>
              </a:rPr>
              <a:t>LiU</a:t>
            </a:r>
            <a:endParaRPr lang="en-US" altLang="zh-TW" sz="2000" spc="-50" dirty="0">
              <a:solidFill>
                <a:schemeClr val="tx1">
                  <a:lumMod val="85000"/>
                  <a:lumOff val="15000"/>
                </a:schemeClr>
              </a:solidFill>
              <a:latin typeface="+mn-lt"/>
              <a:ea typeface="+mj-ea"/>
              <a:cs typeface="Times New Roman" panose="02020603050405020304" pitchFamily="18" charset="0"/>
            </a:endParaRPr>
          </a:p>
          <a:p>
            <a:pPr>
              <a:spcBef>
                <a:spcPts val="400"/>
              </a:spcBef>
              <a:spcAft>
                <a:spcPts val="0"/>
              </a:spcAft>
            </a:pPr>
            <a:r>
              <a:rPr lang="en-US" altLang="zh-TW" sz="2000" spc="-50" dirty="0">
                <a:solidFill>
                  <a:schemeClr val="tx1">
                    <a:lumMod val="85000"/>
                    <a:lumOff val="15000"/>
                  </a:schemeClr>
                </a:solidFill>
                <a:latin typeface="+mn-lt"/>
                <a:ea typeface="+mj-ea"/>
                <a:cs typeface="Times New Roman" panose="02020603050405020304" pitchFamily="18" charset="0"/>
              </a:rPr>
              <a:t>DATA:2020/07/16</a:t>
            </a:r>
            <a:endParaRPr lang="zh-TW" altLang="en-US" sz="2000" spc="-50" dirty="0">
              <a:solidFill>
                <a:schemeClr val="tx1">
                  <a:lumMod val="85000"/>
                  <a:lumOff val="15000"/>
                </a:schemeClr>
              </a:solidFill>
              <a:latin typeface="+mn-lt"/>
              <a:ea typeface="+mj-ea"/>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20F82C75-CA2E-49C2-9FD4-CF4B51906EA3}" type="slidenum">
              <a:rPr lang="zh-TW" altLang="en-US" sz="2400" b="1" smtClean="0"/>
              <a:t>1</a:t>
            </a:fld>
            <a:endParaRPr lang="zh-TW" altLang="en-US" sz="2400" b="1" dirty="0"/>
          </a:p>
        </p:txBody>
      </p:sp>
    </p:spTree>
    <p:extLst>
      <p:ext uri="{BB962C8B-B14F-4D97-AF65-F5344CB8AC3E}">
        <p14:creationId xmlns:p14="http://schemas.microsoft.com/office/powerpoint/2010/main" val="595040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標題 1">
            <a:extLst>
              <a:ext uri="{FF2B5EF4-FFF2-40B4-BE49-F238E27FC236}">
                <a16:creationId xmlns:a16="http://schemas.microsoft.com/office/drawing/2014/main" id="{7815D535-4140-48D8-B57D-F6FE9A139406}"/>
              </a:ext>
            </a:extLst>
          </p:cNvPr>
          <p:cNvSpPr>
            <a:spLocks noGrp="1"/>
          </p:cNvSpPr>
          <p:nvPr>
            <p:ph type="title"/>
          </p:nvPr>
        </p:nvSpPr>
        <p:spPr>
          <a:xfrm>
            <a:off x="838200" y="345204"/>
            <a:ext cx="10515600" cy="1325563"/>
          </a:xfrm>
        </p:spPr>
        <p:txBody>
          <a:bodyPr>
            <a:normAutofit/>
          </a:bodyPr>
          <a:lstStyle/>
          <a:p>
            <a:r>
              <a:rPr lang="en-US" altLang="zh-TW" sz="4400" b="1" dirty="0">
                <a:solidFill>
                  <a:srgbClr val="0070C0"/>
                </a:solidFill>
                <a:cs typeface="Times New Roman" panose="02020603050405020304" pitchFamily="18" charset="0"/>
              </a:rPr>
              <a:t>METHOD  </a:t>
            </a:r>
            <a:r>
              <a:rPr lang="en-US" altLang="zh-TW" sz="2400" b="1" dirty="0">
                <a:solidFill>
                  <a:srgbClr val="00B050"/>
                </a:solidFill>
                <a:cs typeface="Times New Roman" panose="02020603050405020304" pitchFamily="18" charset="0"/>
              </a:rPr>
              <a:t>Content Layer</a:t>
            </a:r>
            <a:endParaRPr lang="zh-TW" altLang="en-US" sz="2400" b="1" dirty="0">
              <a:solidFill>
                <a:srgbClr val="00B050"/>
              </a:solidFill>
              <a:cs typeface="Times New Roman" panose="02020603050405020304" pitchFamily="18" charset="0"/>
            </a:endParaRPr>
          </a:p>
        </p:txBody>
      </p:sp>
      <p:sp>
        <p:nvSpPr>
          <p:cNvPr id="7" name="投影片編號版面配置區 3">
            <a:extLst>
              <a:ext uri="{FF2B5EF4-FFF2-40B4-BE49-F238E27FC236}">
                <a16:creationId xmlns:a16="http://schemas.microsoft.com/office/drawing/2014/main" id="{C8CD4E2C-6A79-48A9-B997-C0FF0E844A7E}"/>
              </a:ext>
            </a:extLst>
          </p:cNvPr>
          <p:cNvSpPr>
            <a:spLocks noGrp="1"/>
          </p:cNvSpPr>
          <p:nvPr>
            <p:ph type="sldNum" sz="quarter" idx="12"/>
          </p:nvPr>
        </p:nvSpPr>
        <p:spPr>
          <a:xfrm>
            <a:off x="8610600" y="6356350"/>
            <a:ext cx="2743200" cy="365125"/>
          </a:xfrm>
        </p:spPr>
        <p:txBody>
          <a:bodyPr/>
          <a:lstStyle/>
          <a:p>
            <a:fld id="{20F82C75-CA2E-49C2-9FD4-CF4B51906EA3}" type="slidenum">
              <a:rPr lang="zh-TW" altLang="en-US" sz="2400" smtClean="0"/>
              <a:t>10</a:t>
            </a:fld>
            <a:endParaRPr lang="zh-TW" altLang="en-US" sz="2400" dirty="0"/>
          </a:p>
        </p:txBody>
      </p:sp>
      <p:sp>
        <p:nvSpPr>
          <p:cNvPr id="8" name="內容版面配置區 6">
            <a:extLst>
              <a:ext uri="{FF2B5EF4-FFF2-40B4-BE49-F238E27FC236}">
                <a16:creationId xmlns:a16="http://schemas.microsoft.com/office/drawing/2014/main" id="{85E7735A-CFA1-49CF-BC45-FE75E21AAD2F}"/>
              </a:ext>
            </a:extLst>
          </p:cNvPr>
          <p:cNvSpPr txBox="1">
            <a:spLocks/>
          </p:cNvSpPr>
          <p:nvPr/>
        </p:nvSpPr>
        <p:spPr>
          <a:xfrm>
            <a:off x="749576" y="1670768"/>
            <a:ext cx="9687339" cy="1177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With </a:t>
            </a:r>
            <a:r>
              <a:rPr lang="en-US" altLang="zh-TW" b="1" dirty="0">
                <a:solidFill>
                  <a:srgbClr val="0070C0"/>
                </a:solidFill>
              </a:rPr>
              <a:t>L</a:t>
            </a:r>
            <a:r>
              <a:rPr lang="en-US" altLang="zh-TW" dirty="0"/>
              <a:t> Bi-LSTM layers (</a:t>
            </a:r>
            <a:r>
              <a:rPr lang="en-US" altLang="zh-TW" b="1" dirty="0">
                <a:solidFill>
                  <a:srgbClr val="0070C0"/>
                </a:solidFill>
              </a:rPr>
              <a:t>L=4</a:t>
            </a:r>
            <a:r>
              <a:rPr lang="en-US" altLang="zh-TW" dirty="0"/>
              <a:t>)</a:t>
            </a:r>
          </a:p>
          <a:p>
            <a:pPr marL="0" indent="0">
              <a:buNone/>
            </a:pPr>
            <a:r>
              <a:rPr lang="en-US" altLang="zh-TW" dirty="0"/>
              <a:t>and </a:t>
            </a:r>
            <a:r>
              <a:rPr lang="en-US" altLang="zh-TW" dirty="0" err="1"/>
              <a:t>concate</a:t>
            </a:r>
            <a:r>
              <a:rPr lang="en-US" altLang="zh-TW" dirty="0"/>
              <a:t> </a:t>
            </a:r>
            <a:r>
              <a:rPr lang="en-US" altLang="zh-TW" dirty="0">
                <a:solidFill>
                  <a:srgbClr val="0070C0"/>
                </a:solidFill>
              </a:rPr>
              <a:t>forward and backward hidden states</a:t>
            </a:r>
          </a:p>
          <a:p>
            <a:pPr marL="0" indent="0">
              <a:buNone/>
            </a:pPr>
            <a:endParaRPr lang="en-US" altLang="zh-TW" dirty="0"/>
          </a:p>
        </p:txBody>
      </p:sp>
      <p:pic>
        <p:nvPicPr>
          <p:cNvPr id="9" name="圖片 8">
            <a:extLst>
              <a:ext uri="{FF2B5EF4-FFF2-40B4-BE49-F238E27FC236}">
                <a16:creationId xmlns:a16="http://schemas.microsoft.com/office/drawing/2014/main" id="{385AF82F-106C-4204-BA57-4A9785F82197}"/>
              </a:ext>
            </a:extLst>
          </p:cNvPr>
          <p:cNvPicPr>
            <a:picLocks noChangeAspect="1"/>
          </p:cNvPicPr>
          <p:nvPr/>
        </p:nvPicPr>
        <p:blipFill rotWithShape="1">
          <a:blip r:embed="rId3"/>
          <a:srcRect r="66427"/>
          <a:stretch/>
        </p:blipFill>
        <p:spPr>
          <a:xfrm>
            <a:off x="8448261" y="78388"/>
            <a:ext cx="3415748" cy="4459796"/>
          </a:xfrm>
          <a:prstGeom prst="rect">
            <a:avLst/>
          </a:prstGeom>
        </p:spPr>
      </p:pic>
      <p:sp>
        <p:nvSpPr>
          <p:cNvPr id="10" name="矩形 9">
            <a:extLst>
              <a:ext uri="{FF2B5EF4-FFF2-40B4-BE49-F238E27FC236}">
                <a16:creationId xmlns:a16="http://schemas.microsoft.com/office/drawing/2014/main" id="{0E750E10-CC7B-45A4-B120-6959762B3D6F}"/>
              </a:ext>
            </a:extLst>
          </p:cNvPr>
          <p:cNvSpPr/>
          <p:nvPr/>
        </p:nvSpPr>
        <p:spPr>
          <a:xfrm>
            <a:off x="8448261" y="78389"/>
            <a:ext cx="3415748" cy="145223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CD6AB47F-80CE-419F-B776-64EA5E1452B3}"/>
              </a:ext>
            </a:extLst>
          </p:cNvPr>
          <p:cNvSpPr/>
          <p:nvPr/>
        </p:nvSpPr>
        <p:spPr>
          <a:xfrm>
            <a:off x="8448261" y="3348792"/>
            <a:ext cx="3415748" cy="11771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a:extLst>
              <a:ext uri="{FF2B5EF4-FFF2-40B4-BE49-F238E27FC236}">
                <a16:creationId xmlns:a16="http://schemas.microsoft.com/office/drawing/2014/main" id="{C0FE6DA2-69EC-42A6-8C6E-29CF65EB076D}"/>
              </a:ext>
            </a:extLst>
          </p:cNvPr>
          <p:cNvPicPr>
            <a:picLocks noChangeAspect="1"/>
          </p:cNvPicPr>
          <p:nvPr/>
        </p:nvPicPr>
        <p:blipFill rotWithShape="1">
          <a:blip r:embed="rId3"/>
          <a:srcRect l="33658" t="938" r="26061" b="32195"/>
          <a:stretch/>
        </p:blipFill>
        <p:spPr>
          <a:xfrm>
            <a:off x="8373660" y="3762238"/>
            <a:ext cx="3564949" cy="2594112"/>
          </a:xfrm>
          <a:prstGeom prst="rect">
            <a:avLst/>
          </a:prstGeom>
          <a:ln w="28575">
            <a:solidFill>
              <a:srgbClr val="FF0000"/>
            </a:solidFill>
          </a:ln>
        </p:spPr>
      </p:pic>
      <p:pic>
        <p:nvPicPr>
          <p:cNvPr id="4" name="圖片 3">
            <a:extLst>
              <a:ext uri="{FF2B5EF4-FFF2-40B4-BE49-F238E27FC236}">
                <a16:creationId xmlns:a16="http://schemas.microsoft.com/office/drawing/2014/main" id="{DC5A406F-515D-4C12-A9EB-91F1FAC04FE4}"/>
              </a:ext>
            </a:extLst>
          </p:cNvPr>
          <p:cNvPicPr>
            <a:picLocks noChangeAspect="1"/>
          </p:cNvPicPr>
          <p:nvPr/>
        </p:nvPicPr>
        <p:blipFill>
          <a:blip r:embed="rId4"/>
          <a:stretch>
            <a:fillRect/>
          </a:stretch>
        </p:blipFill>
        <p:spPr>
          <a:xfrm>
            <a:off x="983483" y="3036994"/>
            <a:ext cx="4951652" cy="784012"/>
          </a:xfrm>
          <a:prstGeom prst="rect">
            <a:avLst/>
          </a:prstGeom>
        </p:spPr>
      </p:pic>
      <p:sp>
        <p:nvSpPr>
          <p:cNvPr id="13" name="內容版面配置區 6">
            <a:extLst>
              <a:ext uri="{FF2B5EF4-FFF2-40B4-BE49-F238E27FC236}">
                <a16:creationId xmlns:a16="http://schemas.microsoft.com/office/drawing/2014/main" id="{C05677CB-955E-4421-A61A-494184AB5F9C}"/>
              </a:ext>
            </a:extLst>
          </p:cNvPr>
          <p:cNvSpPr txBox="1">
            <a:spLocks/>
          </p:cNvSpPr>
          <p:nvPr/>
        </p:nvSpPr>
        <p:spPr>
          <a:xfrm>
            <a:off x="749576" y="4179069"/>
            <a:ext cx="5899702" cy="1177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Input:</a:t>
            </a:r>
          </a:p>
          <a:p>
            <a:pPr marL="0" indent="0">
              <a:buNone/>
            </a:pPr>
            <a:r>
              <a:rPr lang="en-US" altLang="zh-TW" dirty="0"/>
              <a:t>h</a:t>
            </a:r>
            <a:r>
              <a:rPr lang="en-US" altLang="zh-TW" baseline="30000" dirty="0"/>
              <a:t>→</a:t>
            </a:r>
            <a:r>
              <a:rPr lang="en-US" altLang="zh-TW" dirty="0"/>
              <a:t> </a:t>
            </a:r>
            <a:r>
              <a:rPr lang="en-US" altLang="zh-TW" baseline="30000" dirty="0"/>
              <a:t>(0)</a:t>
            </a:r>
            <a:r>
              <a:rPr lang="en-US" altLang="zh-TW" dirty="0"/>
              <a:t> =</a:t>
            </a:r>
            <a:r>
              <a:rPr lang="zh-TW" altLang="en-US" baseline="30000" dirty="0"/>
              <a:t>←</a:t>
            </a:r>
            <a:r>
              <a:rPr lang="pt-BR" altLang="zh-TW" dirty="0"/>
              <a:t>h </a:t>
            </a:r>
            <a:r>
              <a:rPr lang="pt-BR" altLang="zh-TW" baseline="30000" dirty="0"/>
              <a:t>(0)</a:t>
            </a:r>
            <a:r>
              <a:rPr lang="pt-BR" altLang="zh-TW" dirty="0"/>
              <a:t> = {e</a:t>
            </a:r>
            <a:r>
              <a:rPr lang="pt-BR" altLang="zh-TW" baseline="30000" dirty="0"/>
              <a:t>0</a:t>
            </a:r>
            <a:r>
              <a:rPr lang="pt-BR" altLang="zh-TW" dirty="0"/>
              <a:t>, e</a:t>
            </a:r>
            <a:r>
              <a:rPr lang="pt-BR" altLang="zh-TW" baseline="30000" dirty="0"/>
              <a:t>1</a:t>
            </a:r>
            <a:r>
              <a:rPr lang="pt-BR" altLang="zh-TW" dirty="0"/>
              <a:t>, . . . , e</a:t>
            </a:r>
            <a:r>
              <a:rPr lang="pt-BR" altLang="zh-TW" baseline="30000" dirty="0"/>
              <a:t>T</a:t>
            </a:r>
            <a:r>
              <a:rPr lang="pt-BR" altLang="zh-TW" dirty="0"/>
              <a:t> }.</a:t>
            </a:r>
            <a:endParaRPr lang="en-US" altLang="zh-TW" dirty="0"/>
          </a:p>
        </p:txBody>
      </p:sp>
    </p:spTree>
    <p:extLst>
      <p:ext uri="{BB962C8B-B14F-4D97-AF65-F5344CB8AC3E}">
        <p14:creationId xmlns:p14="http://schemas.microsoft.com/office/powerpoint/2010/main" val="168769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標題 1">
            <a:extLst>
              <a:ext uri="{FF2B5EF4-FFF2-40B4-BE49-F238E27FC236}">
                <a16:creationId xmlns:a16="http://schemas.microsoft.com/office/drawing/2014/main" id="{7815D535-4140-48D8-B57D-F6FE9A139406}"/>
              </a:ext>
            </a:extLst>
          </p:cNvPr>
          <p:cNvSpPr>
            <a:spLocks noGrp="1"/>
          </p:cNvSpPr>
          <p:nvPr>
            <p:ph type="title"/>
          </p:nvPr>
        </p:nvSpPr>
        <p:spPr>
          <a:xfrm>
            <a:off x="838200" y="365125"/>
            <a:ext cx="10515600" cy="1325563"/>
          </a:xfrm>
        </p:spPr>
        <p:txBody>
          <a:bodyPr>
            <a:normAutofit/>
          </a:bodyPr>
          <a:lstStyle/>
          <a:p>
            <a:r>
              <a:rPr lang="en-US" altLang="zh-TW" sz="4400" b="1" dirty="0">
                <a:solidFill>
                  <a:srgbClr val="0070C0"/>
                </a:solidFill>
                <a:cs typeface="Times New Roman" panose="02020603050405020304" pitchFamily="18" charset="0"/>
              </a:rPr>
              <a:t>METHOD  </a:t>
            </a:r>
            <a:r>
              <a:rPr lang="en-US" altLang="zh-TW" sz="2400" b="1" dirty="0">
                <a:solidFill>
                  <a:srgbClr val="00B050"/>
                </a:solidFill>
                <a:cs typeface="Times New Roman" panose="02020603050405020304" pitchFamily="18" charset="0"/>
              </a:rPr>
              <a:t>Sentence Layer</a:t>
            </a:r>
            <a:endParaRPr lang="zh-TW" altLang="en-US" sz="2400" b="1" dirty="0">
              <a:solidFill>
                <a:srgbClr val="00B050"/>
              </a:solidFill>
              <a:cs typeface="Times New Roman" panose="02020603050405020304" pitchFamily="18" charset="0"/>
            </a:endParaRPr>
          </a:p>
        </p:txBody>
      </p:sp>
      <p:sp>
        <p:nvSpPr>
          <p:cNvPr id="7" name="投影片編號版面配置區 3">
            <a:extLst>
              <a:ext uri="{FF2B5EF4-FFF2-40B4-BE49-F238E27FC236}">
                <a16:creationId xmlns:a16="http://schemas.microsoft.com/office/drawing/2014/main" id="{C8CD4E2C-6A79-48A9-B997-C0FF0E844A7E}"/>
              </a:ext>
            </a:extLst>
          </p:cNvPr>
          <p:cNvSpPr>
            <a:spLocks noGrp="1"/>
          </p:cNvSpPr>
          <p:nvPr>
            <p:ph type="sldNum" sz="quarter" idx="12"/>
          </p:nvPr>
        </p:nvSpPr>
        <p:spPr>
          <a:xfrm>
            <a:off x="8610600" y="6356350"/>
            <a:ext cx="2743200" cy="365125"/>
          </a:xfrm>
        </p:spPr>
        <p:txBody>
          <a:bodyPr/>
          <a:lstStyle/>
          <a:p>
            <a:fld id="{20F82C75-CA2E-49C2-9FD4-CF4B51906EA3}" type="slidenum">
              <a:rPr lang="zh-TW" altLang="en-US" sz="2400" smtClean="0"/>
              <a:t>11</a:t>
            </a:fld>
            <a:endParaRPr lang="zh-TW" altLang="en-US" sz="2400" dirty="0"/>
          </a:p>
        </p:txBody>
      </p:sp>
      <p:sp>
        <p:nvSpPr>
          <p:cNvPr id="8" name="內容版面配置區 6">
            <a:extLst>
              <a:ext uri="{FF2B5EF4-FFF2-40B4-BE49-F238E27FC236}">
                <a16:creationId xmlns:a16="http://schemas.microsoft.com/office/drawing/2014/main" id="{1CB20A8D-8020-4F90-9AC3-72DC9BA6861C}"/>
              </a:ext>
            </a:extLst>
          </p:cNvPr>
          <p:cNvSpPr txBox="1">
            <a:spLocks/>
          </p:cNvSpPr>
          <p:nvPr/>
        </p:nvSpPr>
        <p:spPr>
          <a:xfrm>
            <a:off x="749577" y="1533530"/>
            <a:ext cx="7861024" cy="2428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We use </a:t>
            </a:r>
            <a:r>
              <a:rPr lang="en-US" altLang="zh-TW" dirty="0">
                <a:solidFill>
                  <a:srgbClr val="0070C0"/>
                </a:solidFill>
              </a:rPr>
              <a:t>self-attention</a:t>
            </a:r>
            <a:r>
              <a:rPr lang="en-US" altLang="zh-TW" dirty="0"/>
              <a:t> to aggregate content vectors </a:t>
            </a:r>
          </a:p>
          <a:p>
            <a:pPr marL="0" indent="0">
              <a:buNone/>
            </a:pPr>
            <a:r>
              <a:rPr lang="en-US" altLang="zh-TW" dirty="0">
                <a:solidFill>
                  <a:srgbClr val="00B050"/>
                </a:solidFill>
              </a:rPr>
              <a:t>v</a:t>
            </a:r>
            <a:r>
              <a:rPr lang="en-US" altLang="zh-TW" baseline="30000" dirty="0">
                <a:solidFill>
                  <a:srgbClr val="00B050"/>
                </a:solidFill>
              </a:rPr>
              <a:t>(</a:t>
            </a:r>
            <a:r>
              <a:rPr lang="en-US" altLang="zh-TW" baseline="30000" dirty="0" err="1">
                <a:solidFill>
                  <a:srgbClr val="00B050"/>
                </a:solidFill>
              </a:rPr>
              <a:t>i</a:t>
            </a:r>
            <a:r>
              <a:rPr lang="en-US" altLang="zh-TW" baseline="30000" dirty="0">
                <a:solidFill>
                  <a:srgbClr val="00B050"/>
                </a:solidFill>
              </a:rPr>
              <a:t>)</a:t>
            </a:r>
            <a:r>
              <a:rPr lang="en-US" altLang="zh-TW" dirty="0">
                <a:solidFill>
                  <a:srgbClr val="00B050"/>
                </a:solidFill>
              </a:rPr>
              <a:t> </a:t>
            </a:r>
            <a:r>
              <a:rPr lang="en-US" altLang="zh-TW" dirty="0"/>
              <a:t>together with position embedding </a:t>
            </a:r>
            <a:r>
              <a:rPr lang="en-US" altLang="zh-TW" dirty="0">
                <a:solidFill>
                  <a:srgbClr val="00B050"/>
                </a:solidFill>
              </a:rPr>
              <a:t>pe</a:t>
            </a:r>
            <a:r>
              <a:rPr lang="en-US" altLang="zh-TW" baseline="30000" dirty="0">
                <a:solidFill>
                  <a:srgbClr val="00B050"/>
                </a:solidFill>
              </a:rPr>
              <a:t>(</a:t>
            </a:r>
            <a:r>
              <a:rPr lang="en-US" altLang="zh-TW" baseline="30000" dirty="0" err="1">
                <a:solidFill>
                  <a:srgbClr val="00B050"/>
                </a:solidFill>
              </a:rPr>
              <a:t>i</a:t>
            </a:r>
            <a:r>
              <a:rPr lang="en-US" altLang="zh-TW" baseline="30000" dirty="0">
                <a:solidFill>
                  <a:srgbClr val="00B050"/>
                </a:solidFill>
              </a:rPr>
              <a:t>)</a:t>
            </a:r>
            <a:r>
              <a:rPr lang="en-US" altLang="zh-TW" dirty="0"/>
              <a:t>, by setting</a:t>
            </a:r>
          </a:p>
          <a:p>
            <a:pPr marL="0" indent="0">
              <a:buNone/>
            </a:pPr>
            <a:r>
              <a:rPr lang="en-US" altLang="zh-TW" dirty="0"/>
              <a:t> Q,K, V in Multi-Head Attention all as </a:t>
            </a:r>
          </a:p>
          <a:p>
            <a:pPr marL="0" indent="0">
              <a:buNone/>
            </a:pPr>
            <a:r>
              <a:rPr lang="en-US" altLang="zh-TW" b="1" dirty="0">
                <a:solidFill>
                  <a:srgbClr val="00B050"/>
                </a:solidFill>
              </a:rPr>
              <a:t>v</a:t>
            </a:r>
            <a:r>
              <a:rPr lang="it-IT" altLang="zh-TW" b="1" baseline="-25000" dirty="0">
                <a:solidFill>
                  <a:srgbClr val="00B050"/>
                </a:solidFill>
              </a:rPr>
              <a:t>+ </a:t>
            </a:r>
            <a:r>
              <a:rPr lang="en-US" altLang="zh-TW" b="1" baseline="30000" dirty="0">
                <a:solidFill>
                  <a:srgbClr val="00B050"/>
                </a:solidFill>
              </a:rPr>
              <a:t>(</a:t>
            </a:r>
            <a:r>
              <a:rPr lang="en-US" altLang="zh-TW" b="1" baseline="30000" dirty="0" err="1">
                <a:solidFill>
                  <a:srgbClr val="00B050"/>
                </a:solidFill>
              </a:rPr>
              <a:t>i</a:t>
            </a:r>
            <a:r>
              <a:rPr lang="en-US" altLang="zh-TW" b="1" baseline="30000" dirty="0">
                <a:solidFill>
                  <a:srgbClr val="00B050"/>
                </a:solidFill>
              </a:rPr>
              <a:t>)</a:t>
            </a:r>
            <a:r>
              <a:rPr lang="it-IT" altLang="zh-TW" b="1" dirty="0">
                <a:solidFill>
                  <a:srgbClr val="00B050"/>
                </a:solidFill>
              </a:rPr>
              <a:t> = concatenate(v</a:t>
            </a:r>
            <a:r>
              <a:rPr lang="it-IT" altLang="zh-TW" b="1" baseline="30000" dirty="0">
                <a:solidFill>
                  <a:srgbClr val="00B050"/>
                </a:solidFill>
              </a:rPr>
              <a:t>(i)</a:t>
            </a:r>
            <a:r>
              <a:rPr lang="it-IT" altLang="zh-TW" b="1" dirty="0">
                <a:solidFill>
                  <a:srgbClr val="00B050"/>
                </a:solidFill>
              </a:rPr>
              <a:t>,pe</a:t>
            </a:r>
            <a:r>
              <a:rPr lang="it-IT" altLang="zh-TW" b="1" baseline="30000" dirty="0">
                <a:solidFill>
                  <a:srgbClr val="00B050"/>
                </a:solidFill>
              </a:rPr>
              <a:t>(i)</a:t>
            </a:r>
            <a:r>
              <a:rPr lang="it-IT" altLang="zh-TW" b="1" dirty="0">
                <a:solidFill>
                  <a:srgbClr val="00B050"/>
                </a:solidFill>
              </a:rPr>
              <a:t>)</a:t>
            </a:r>
            <a:endParaRPr lang="en-US" altLang="zh-TW" b="1" dirty="0">
              <a:solidFill>
                <a:srgbClr val="00B050"/>
              </a:solidFill>
            </a:endParaRPr>
          </a:p>
        </p:txBody>
      </p:sp>
      <p:pic>
        <p:nvPicPr>
          <p:cNvPr id="9" name="圖片 8">
            <a:extLst>
              <a:ext uri="{FF2B5EF4-FFF2-40B4-BE49-F238E27FC236}">
                <a16:creationId xmlns:a16="http://schemas.microsoft.com/office/drawing/2014/main" id="{4888E65E-CD9D-4802-A771-93581E3E39B4}"/>
              </a:ext>
            </a:extLst>
          </p:cNvPr>
          <p:cNvPicPr>
            <a:picLocks noChangeAspect="1"/>
          </p:cNvPicPr>
          <p:nvPr/>
        </p:nvPicPr>
        <p:blipFill rotWithShape="1">
          <a:blip r:embed="rId3"/>
          <a:srcRect r="66427"/>
          <a:stretch/>
        </p:blipFill>
        <p:spPr>
          <a:xfrm>
            <a:off x="8448261" y="78388"/>
            <a:ext cx="3415748" cy="4459796"/>
          </a:xfrm>
          <a:prstGeom prst="rect">
            <a:avLst/>
          </a:prstGeom>
        </p:spPr>
      </p:pic>
      <p:sp>
        <p:nvSpPr>
          <p:cNvPr id="10" name="矩形 9">
            <a:extLst>
              <a:ext uri="{FF2B5EF4-FFF2-40B4-BE49-F238E27FC236}">
                <a16:creationId xmlns:a16="http://schemas.microsoft.com/office/drawing/2014/main" id="{5C82AD7C-C60A-45B8-A8D5-9D984A480FFD}"/>
              </a:ext>
            </a:extLst>
          </p:cNvPr>
          <p:cNvSpPr/>
          <p:nvPr/>
        </p:nvSpPr>
        <p:spPr>
          <a:xfrm>
            <a:off x="8448261" y="1888434"/>
            <a:ext cx="3415748" cy="257884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a:extLst>
              <a:ext uri="{FF2B5EF4-FFF2-40B4-BE49-F238E27FC236}">
                <a16:creationId xmlns:a16="http://schemas.microsoft.com/office/drawing/2014/main" id="{C99C1568-F291-4F75-BD2F-B8D55CE8A78E}"/>
              </a:ext>
            </a:extLst>
          </p:cNvPr>
          <p:cNvPicPr>
            <a:picLocks noChangeAspect="1"/>
          </p:cNvPicPr>
          <p:nvPr/>
        </p:nvPicPr>
        <p:blipFill rotWithShape="1">
          <a:blip r:embed="rId3"/>
          <a:srcRect l="73556" t="938" r="385" b="2787"/>
          <a:stretch/>
        </p:blipFill>
        <p:spPr>
          <a:xfrm>
            <a:off x="9283755" y="2550435"/>
            <a:ext cx="2306320" cy="3735013"/>
          </a:xfrm>
          <a:prstGeom prst="rect">
            <a:avLst/>
          </a:prstGeom>
          <a:ln w="28575">
            <a:solidFill>
              <a:srgbClr val="FF0000"/>
            </a:solidFill>
          </a:ln>
        </p:spPr>
      </p:pic>
      <p:pic>
        <p:nvPicPr>
          <p:cNvPr id="4" name="圖片 3">
            <a:extLst>
              <a:ext uri="{FF2B5EF4-FFF2-40B4-BE49-F238E27FC236}">
                <a16:creationId xmlns:a16="http://schemas.microsoft.com/office/drawing/2014/main" id="{A14C0F52-B724-434B-BD28-42DFFA9FDDE5}"/>
              </a:ext>
            </a:extLst>
          </p:cNvPr>
          <p:cNvPicPr>
            <a:picLocks noChangeAspect="1"/>
          </p:cNvPicPr>
          <p:nvPr/>
        </p:nvPicPr>
        <p:blipFill>
          <a:blip r:embed="rId4"/>
          <a:stretch>
            <a:fillRect/>
          </a:stretch>
        </p:blipFill>
        <p:spPr>
          <a:xfrm>
            <a:off x="749577" y="3760467"/>
            <a:ext cx="7547801" cy="657474"/>
          </a:xfrm>
          <a:prstGeom prst="rect">
            <a:avLst/>
          </a:prstGeom>
        </p:spPr>
      </p:pic>
      <p:sp>
        <p:nvSpPr>
          <p:cNvPr id="5" name="矩形 4">
            <a:extLst>
              <a:ext uri="{FF2B5EF4-FFF2-40B4-BE49-F238E27FC236}">
                <a16:creationId xmlns:a16="http://schemas.microsoft.com/office/drawing/2014/main" id="{7FD4A063-517C-4304-A76D-89DE4B168966}"/>
              </a:ext>
            </a:extLst>
          </p:cNvPr>
          <p:cNvSpPr/>
          <p:nvPr/>
        </p:nvSpPr>
        <p:spPr>
          <a:xfrm>
            <a:off x="1696720" y="3886104"/>
            <a:ext cx="640080" cy="442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1BE4B32-B9E4-43E8-A2BB-439BA536B826}"/>
              </a:ext>
            </a:extLst>
          </p:cNvPr>
          <p:cNvSpPr txBox="1"/>
          <p:nvPr/>
        </p:nvSpPr>
        <p:spPr>
          <a:xfrm>
            <a:off x="1229360" y="3484744"/>
            <a:ext cx="1940560" cy="461665"/>
          </a:xfrm>
          <a:prstGeom prst="rect">
            <a:avLst/>
          </a:prstGeom>
          <a:noFill/>
        </p:spPr>
        <p:txBody>
          <a:bodyPr wrap="square" rtlCol="0">
            <a:spAutoFit/>
          </a:bodyPr>
          <a:lstStyle/>
          <a:p>
            <a:r>
              <a:rPr lang="en-US" altLang="zh-TW" sz="2400" b="1" dirty="0">
                <a:solidFill>
                  <a:srgbClr val="FF0000"/>
                </a:solidFill>
              </a:rPr>
              <a:t>max pooling</a:t>
            </a:r>
            <a:endParaRPr lang="zh-TW" altLang="en-US" sz="2400" b="1" dirty="0">
              <a:solidFill>
                <a:srgbClr val="FF0000"/>
              </a:solidFill>
            </a:endParaRPr>
          </a:p>
        </p:txBody>
      </p:sp>
      <p:cxnSp>
        <p:nvCxnSpPr>
          <p:cNvPr id="13" name="直線單箭頭接點 12">
            <a:extLst>
              <a:ext uri="{FF2B5EF4-FFF2-40B4-BE49-F238E27FC236}">
                <a16:creationId xmlns:a16="http://schemas.microsoft.com/office/drawing/2014/main" id="{46DE0661-CA68-4010-82B7-9137D1875C33}"/>
              </a:ext>
            </a:extLst>
          </p:cNvPr>
          <p:cNvCxnSpPr>
            <a:cxnSpLocks/>
          </p:cNvCxnSpPr>
          <p:nvPr/>
        </p:nvCxnSpPr>
        <p:spPr>
          <a:xfrm>
            <a:off x="1229360" y="4328160"/>
            <a:ext cx="787400" cy="9852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內容版面配置區 6">
            <a:extLst>
              <a:ext uri="{FF2B5EF4-FFF2-40B4-BE49-F238E27FC236}">
                <a16:creationId xmlns:a16="http://schemas.microsoft.com/office/drawing/2014/main" id="{6BA09C04-4936-42BC-BECB-76616732182A}"/>
              </a:ext>
            </a:extLst>
          </p:cNvPr>
          <p:cNvSpPr txBox="1">
            <a:spLocks/>
          </p:cNvSpPr>
          <p:nvPr/>
        </p:nvSpPr>
        <p:spPr>
          <a:xfrm>
            <a:off x="1122175" y="5403184"/>
            <a:ext cx="6802603" cy="568040"/>
          </a:xfrm>
          <a:prstGeom prst="rect">
            <a:avLst/>
          </a:prstGeom>
          <a:ln w="28575">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TW" sz="3200" b="1" dirty="0">
                <a:solidFill>
                  <a:srgbClr val="FF0000"/>
                </a:solidFill>
              </a:rPr>
              <a:t>A</a:t>
            </a:r>
            <a:r>
              <a:rPr lang="zh-TW" altLang="en-US" sz="3200" b="1" dirty="0">
                <a:solidFill>
                  <a:srgbClr val="FF0000"/>
                </a:solidFill>
              </a:rPr>
              <a:t> </a:t>
            </a:r>
            <a:r>
              <a:rPr lang="en-US" altLang="zh-TW" sz="3200" b="1" dirty="0">
                <a:solidFill>
                  <a:srgbClr val="FF0000"/>
                </a:solidFill>
              </a:rPr>
              <a:t>unified representation of a question</a:t>
            </a:r>
          </a:p>
        </p:txBody>
      </p:sp>
    </p:spTree>
    <p:extLst>
      <p:ext uri="{BB962C8B-B14F-4D97-AF65-F5344CB8AC3E}">
        <p14:creationId xmlns:p14="http://schemas.microsoft.com/office/powerpoint/2010/main" val="8264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標題 1">
            <a:extLst>
              <a:ext uri="{FF2B5EF4-FFF2-40B4-BE49-F238E27FC236}">
                <a16:creationId xmlns:a16="http://schemas.microsoft.com/office/drawing/2014/main" id="{A6F069CA-393F-4AE7-BD07-06FCFBA8493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b="1" dirty="0">
                <a:solidFill>
                  <a:srgbClr val="0070C0"/>
                </a:solidFill>
                <a:cs typeface="Times New Roman" panose="02020603050405020304" pitchFamily="18" charset="0"/>
              </a:rPr>
              <a:t>Pre-training of </a:t>
            </a:r>
            <a:r>
              <a:rPr lang="en-US" altLang="zh-TW" b="1" dirty="0" err="1">
                <a:solidFill>
                  <a:srgbClr val="0070C0"/>
                </a:solidFill>
                <a:cs typeface="Times New Roman" panose="02020603050405020304" pitchFamily="18" charset="0"/>
              </a:rPr>
              <a:t>QuesNet</a:t>
            </a:r>
            <a:endParaRPr lang="zh-TW" altLang="en-US" b="1" dirty="0">
              <a:solidFill>
                <a:srgbClr val="0070C0"/>
              </a:solidFill>
              <a:cs typeface="Times New Roman" panose="02020603050405020304" pitchFamily="18" charset="0"/>
            </a:endParaRPr>
          </a:p>
        </p:txBody>
      </p:sp>
      <p:sp>
        <p:nvSpPr>
          <p:cNvPr id="30" name="投影片編號版面配置區 3">
            <a:extLst>
              <a:ext uri="{FF2B5EF4-FFF2-40B4-BE49-F238E27FC236}">
                <a16:creationId xmlns:a16="http://schemas.microsoft.com/office/drawing/2014/main" id="{E61FC2A6-B5A8-4C4E-8952-FAE3CB25C488}"/>
              </a:ext>
            </a:extLst>
          </p:cNvPr>
          <p:cNvSpPr>
            <a:spLocks noGrp="1"/>
          </p:cNvSpPr>
          <p:nvPr>
            <p:ph type="sldNum" sz="quarter" idx="12"/>
          </p:nvPr>
        </p:nvSpPr>
        <p:spPr>
          <a:xfrm>
            <a:off x="8610600" y="6356350"/>
            <a:ext cx="2743200" cy="365125"/>
          </a:xfrm>
        </p:spPr>
        <p:txBody>
          <a:bodyPr/>
          <a:lstStyle/>
          <a:p>
            <a:fld id="{20F82C75-CA2E-49C2-9FD4-CF4B51906EA3}" type="slidenum">
              <a:rPr lang="zh-TW" altLang="en-US" sz="2400" smtClean="0"/>
              <a:t>12</a:t>
            </a:fld>
            <a:endParaRPr lang="zh-TW" altLang="en-US" sz="2400" dirty="0"/>
          </a:p>
        </p:txBody>
      </p:sp>
      <p:pic>
        <p:nvPicPr>
          <p:cNvPr id="4" name="圖片 3">
            <a:extLst>
              <a:ext uri="{FF2B5EF4-FFF2-40B4-BE49-F238E27FC236}">
                <a16:creationId xmlns:a16="http://schemas.microsoft.com/office/drawing/2014/main" id="{74A535CE-9C24-4198-B31D-B6BE78035B26}"/>
              </a:ext>
            </a:extLst>
          </p:cNvPr>
          <p:cNvPicPr>
            <a:picLocks noChangeAspect="1"/>
          </p:cNvPicPr>
          <p:nvPr/>
        </p:nvPicPr>
        <p:blipFill>
          <a:blip r:embed="rId3"/>
          <a:stretch>
            <a:fillRect/>
          </a:stretch>
        </p:blipFill>
        <p:spPr>
          <a:xfrm>
            <a:off x="96000" y="1416685"/>
            <a:ext cx="12000000" cy="5076190"/>
          </a:xfrm>
          <a:prstGeom prst="rect">
            <a:avLst/>
          </a:prstGeom>
        </p:spPr>
      </p:pic>
    </p:spTree>
    <p:extLst>
      <p:ext uri="{BB962C8B-B14F-4D97-AF65-F5344CB8AC3E}">
        <p14:creationId xmlns:p14="http://schemas.microsoft.com/office/powerpoint/2010/main" val="179599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標題 1">
            <a:extLst>
              <a:ext uri="{FF2B5EF4-FFF2-40B4-BE49-F238E27FC236}">
                <a16:creationId xmlns:a16="http://schemas.microsoft.com/office/drawing/2014/main" id="{7815D535-4140-48D8-B57D-F6FE9A139406}"/>
              </a:ext>
            </a:extLst>
          </p:cNvPr>
          <p:cNvSpPr>
            <a:spLocks noGrp="1"/>
          </p:cNvSpPr>
          <p:nvPr>
            <p:ph type="title"/>
          </p:nvPr>
        </p:nvSpPr>
        <p:spPr>
          <a:xfrm>
            <a:off x="838200" y="365125"/>
            <a:ext cx="10515600" cy="1325563"/>
          </a:xfrm>
        </p:spPr>
        <p:txBody>
          <a:bodyPr>
            <a:normAutofit/>
          </a:bodyPr>
          <a:lstStyle/>
          <a:p>
            <a:r>
              <a:rPr lang="en-US" altLang="zh-TW" sz="4400" b="1" dirty="0">
                <a:solidFill>
                  <a:srgbClr val="0070C0"/>
                </a:solidFill>
                <a:cs typeface="Times New Roman" panose="02020603050405020304" pitchFamily="18" charset="0"/>
              </a:rPr>
              <a:t>METHOD  </a:t>
            </a:r>
            <a:r>
              <a:rPr lang="en-US" altLang="zh-TW" sz="2400" b="1" dirty="0">
                <a:solidFill>
                  <a:srgbClr val="00B050"/>
                </a:solidFill>
                <a:cs typeface="Times New Roman" panose="02020603050405020304" pitchFamily="18" charset="0"/>
              </a:rPr>
              <a:t>Embedding Pre-train</a:t>
            </a:r>
            <a:endParaRPr lang="zh-TW" altLang="en-US" sz="4400" b="1" dirty="0">
              <a:solidFill>
                <a:srgbClr val="00B050"/>
              </a:solidFill>
              <a:cs typeface="Times New Roman" panose="02020603050405020304" pitchFamily="18" charset="0"/>
            </a:endParaRPr>
          </a:p>
        </p:txBody>
      </p:sp>
      <p:sp>
        <p:nvSpPr>
          <p:cNvPr id="19" name="內容版面配置區 6">
            <a:extLst>
              <a:ext uri="{FF2B5EF4-FFF2-40B4-BE49-F238E27FC236}">
                <a16:creationId xmlns:a16="http://schemas.microsoft.com/office/drawing/2014/main" id="{E695B8B2-5C8E-4A1B-BB81-B00B5B67D143}"/>
              </a:ext>
            </a:extLst>
          </p:cNvPr>
          <p:cNvSpPr>
            <a:spLocks noGrp="1"/>
          </p:cNvSpPr>
          <p:nvPr>
            <p:ph idx="1"/>
          </p:nvPr>
        </p:nvSpPr>
        <p:spPr>
          <a:xfrm>
            <a:off x="689073" y="1517744"/>
            <a:ext cx="7921527" cy="1185699"/>
          </a:xfrm>
        </p:spPr>
        <p:txBody>
          <a:bodyPr>
            <a:normAutofit/>
          </a:bodyPr>
          <a:lstStyle/>
          <a:p>
            <a:r>
              <a:rPr lang="en-US" altLang="zh-TW" sz="3200" b="1" dirty="0">
                <a:highlight>
                  <a:srgbClr val="00FFFF"/>
                </a:highlight>
              </a:rPr>
              <a:t>Text</a:t>
            </a:r>
            <a:r>
              <a:rPr lang="en-US" altLang="zh-TW" sz="3200" b="1" dirty="0"/>
              <a:t>:</a:t>
            </a:r>
          </a:p>
          <a:p>
            <a:pPr lvl="1"/>
            <a:r>
              <a:rPr lang="en-US" altLang="zh-TW" sz="2800" b="1" dirty="0">
                <a:solidFill>
                  <a:srgbClr val="00B050"/>
                </a:solidFill>
              </a:rPr>
              <a:t>Word2Vec</a:t>
            </a:r>
            <a:r>
              <a:rPr lang="en-US" altLang="zh-TW" sz="2800" b="1" dirty="0"/>
              <a:t> (Use whole corpus)</a:t>
            </a:r>
          </a:p>
        </p:txBody>
      </p:sp>
      <p:sp>
        <p:nvSpPr>
          <p:cNvPr id="21" name="投影片編號版面配置區 3">
            <a:extLst>
              <a:ext uri="{FF2B5EF4-FFF2-40B4-BE49-F238E27FC236}">
                <a16:creationId xmlns:a16="http://schemas.microsoft.com/office/drawing/2014/main" id="{1E295A17-FE05-4A31-9B2C-81DC6CEA68E9}"/>
              </a:ext>
            </a:extLst>
          </p:cNvPr>
          <p:cNvSpPr>
            <a:spLocks noGrp="1"/>
          </p:cNvSpPr>
          <p:nvPr>
            <p:ph type="sldNum" sz="quarter" idx="12"/>
          </p:nvPr>
        </p:nvSpPr>
        <p:spPr>
          <a:xfrm>
            <a:off x="8610600" y="6356350"/>
            <a:ext cx="2743200" cy="365125"/>
          </a:xfrm>
        </p:spPr>
        <p:txBody>
          <a:bodyPr/>
          <a:lstStyle/>
          <a:p>
            <a:fld id="{20F82C75-CA2E-49C2-9FD4-CF4B51906EA3}" type="slidenum">
              <a:rPr lang="zh-TW" altLang="en-US" sz="2400" smtClean="0"/>
              <a:t>13</a:t>
            </a:fld>
            <a:endParaRPr lang="zh-TW" altLang="en-US" sz="2400" dirty="0"/>
          </a:p>
        </p:txBody>
      </p:sp>
      <p:pic>
        <p:nvPicPr>
          <p:cNvPr id="7" name="圖片 6">
            <a:extLst>
              <a:ext uri="{FF2B5EF4-FFF2-40B4-BE49-F238E27FC236}">
                <a16:creationId xmlns:a16="http://schemas.microsoft.com/office/drawing/2014/main" id="{68EB71CA-AA09-4F4D-81BA-3E352D492395}"/>
              </a:ext>
            </a:extLst>
          </p:cNvPr>
          <p:cNvPicPr>
            <a:picLocks noChangeAspect="1"/>
          </p:cNvPicPr>
          <p:nvPr/>
        </p:nvPicPr>
        <p:blipFill rotWithShape="1">
          <a:blip r:embed="rId3"/>
          <a:srcRect r="75704"/>
          <a:stretch/>
        </p:blipFill>
        <p:spPr>
          <a:xfrm>
            <a:off x="8587370" y="463154"/>
            <a:ext cx="2915557" cy="5076190"/>
          </a:xfrm>
          <a:prstGeom prst="rect">
            <a:avLst/>
          </a:prstGeom>
        </p:spPr>
      </p:pic>
      <p:sp>
        <p:nvSpPr>
          <p:cNvPr id="8" name="內容版面配置區 6">
            <a:extLst>
              <a:ext uri="{FF2B5EF4-FFF2-40B4-BE49-F238E27FC236}">
                <a16:creationId xmlns:a16="http://schemas.microsoft.com/office/drawing/2014/main" id="{FC4CA965-EABC-4991-B9F3-1A2F49B50899}"/>
              </a:ext>
            </a:extLst>
          </p:cNvPr>
          <p:cNvSpPr txBox="1">
            <a:spLocks/>
          </p:cNvSpPr>
          <p:nvPr/>
        </p:nvSpPr>
        <p:spPr>
          <a:xfrm>
            <a:off x="689073" y="2734091"/>
            <a:ext cx="7921527" cy="11856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3200" b="1" dirty="0">
                <a:highlight>
                  <a:srgbClr val="FF00FF"/>
                </a:highlight>
              </a:rPr>
              <a:t>Image</a:t>
            </a:r>
            <a:r>
              <a:rPr lang="en-US" altLang="zh-TW" sz="3200" b="1" dirty="0"/>
              <a:t> &amp; </a:t>
            </a:r>
            <a:r>
              <a:rPr lang="en-US" altLang="zh-TW" sz="3200" b="1" dirty="0">
                <a:highlight>
                  <a:srgbClr val="FFFF00"/>
                </a:highlight>
              </a:rPr>
              <a:t>side information</a:t>
            </a:r>
            <a:r>
              <a:rPr lang="en-US" altLang="zh-TW" sz="3200" b="1" dirty="0"/>
              <a:t>:</a:t>
            </a:r>
          </a:p>
          <a:p>
            <a:pPr lvl="1"/>
            <a:r>
              <a:rPr lang="en-US" altLang="zh-TW" sz="2800" b="1" dirty="0">
                <a:solidFill>
                  <a:srgbClr val="00B050"/>
                </a:solidFill>
              </a:rPr>
              <a:t>Auto-encoder losses  (MSE)</a:t>
            </a:r>
            <a:endParaRPr lang="en-US" altLang="zh-TW" sz="2800" b="1" dirty="0"/>
          </a:p>
        </p:txBody>
      </p:sp>
      <p:pic>
        <p:nvPicPr>
          <p:cNvPr id="5" name="圖片 4">
            <a:extLst>
              <a:ext uri="{FF2B5EF4-FFF2-40B4-BE49-F238E27FC236}">
                <a16:creationId xmlns:a16="http://schemas.microsoft.com/office/drawing/2014/main" id="{B2523537-137D-4D1A-8730-859AD26F1B93}"/>
              </a:ext>
            </a:extLst>
          </p:cNvPr>
          <p:cNvPicPr>
            <a:picLocks noChangeAspect="1"/>
          </p:cNvPicPr>
          <p:nvPr/>
        </p:nvPicPr>
        <p:blipFill>
          <a:blip r:embed="rId4"/>
          <a:stretch>
            <a:fillRect/>
          </a:stretch>
        </p:blipFill>
        <p:spPr>
          <a:xfrm>
            <a:off x="1509140" y="3856062"/>
            <a:ext cx="4407065" cy="1022521"/>
          </a:xfrm>
          <a:prstGeom prst="rect">
            <a:avLst/>
          </a:prstGeom>
        </p:spPr>
      </p:pic>
      <p:sp>
        <p:nvSpPr>
          <p:cNvPr id="9" name="矩形 8">
            <a:extLst>
              <a:ext uri="{FF2B5EF4-FFF2-40B4-BE49-F238E27FC236}">
                <a16:creationId xmlns:a16="http://schemas.microsoft.com/office/drawing/2014/main" id="{1DC5B4A5-4A5C-4142-A26B-E2206F256667}"/>
              </a:ext>
            </a:extLst>
          </p:cNvPr>
          <p:cNvSpPr/>
          <p:nvPr/>
        </p:nvSpPr>
        <p:spPr>
          <a:xfrm>
            <a:off x="3329609" y="3950438"/>
            <a:ext cx="2117034" cy="4923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18CD2DB6-CCCE-4291-8B56-2230D1459D76}"/>
              </a:ext>
            </a:extLst>
          </p:cNvPr>
          <p:cNvSpPr txBox="1"/>
          <p:nvPr/>
        </p:nvSpPr>
        <p:spPr>
          <a:xfrm>
            <a:off x="4208538" y="4297030"/>
            <a:ext cx="407505" cy="461665"/>
          </a:xfrm>
          <a:prstGeom prst="rect">
            <a:avLst/>
          </a:prstGeom>
          <a:noFill/>
        </p:spPr>
        <p:txBody>
          <a:bodyPr wrap="square" rtlCol="0">
            <a:spAutoFit/>
          </a:bodyPr>
          <a:lstStyle/>
          <a:p>
            <a:r>
              <a:rPr lang="en-US" altLang="zh-TW" sz="2400" dirty="0">
                <a:solidFill>
                  <a:srgbClr val="FF0000"/>
                </a:solidFill>
              </a:rPr>
              <a:t>y</a:t>
            </a:r>
            <a:endParaRPr lang="zh-TW" altLang="en-US" sz="2400" dirty="0">
              <a:solidFill>
                <a:srgbClr val="FF0000"/>
              </a:solidFill>
            </a:endParaRPr>
          </a:p>
        </p:txBody>
      </p:sp>
      <p:pic>
        <p:nvPicPr>
          <p:cNvPr id="11" name="圖片 10">
            <a:extLst>
              <a:ext uri="{FF2B5EF4-FFF2-40B4-BE49-F238E27FC236}">
                <a16:creationId xmlns:a16="http://schemas.microsoft.com/office/drawing/2014/main" id="{FC027EAE-7731-4E95-BC1D-971E95046B4C}"/>
              </a:ext>
            </a:extLst>
          </p:cNvPr>
          <p:cNvPicPr>
            <a:picLocks noChangeAspect="1"/>
          </p:cNvPicPr>
          <p:nvPr/>
        </p:nvPicPr>
        <p:blipFill>
          <a:blip r:embed="rId5"/>
          <a:stretch>
            <a:fillRect/>
          </a:stretch>
        </p:blipFill>
        <p:spPr>
          <a:xfrm>
            <a:off x="4388125" y="4874453"/>
            <a:ext cx="2790476" cy="838095"/>
          </a:xfrm>
          <a:prstGeom prst="rect">
            <a:avLst/>
          </a:prstGeom>
        </p:spPr>
      </p:pic>
      <p:pic>
        <p:nvPicPr>
          <p:cNvPr id="12" name="圖片 11">
            <a:extLst>
              <a:ext uri="{FF2B5EF4-FFF2-40B4-BE49-F238E27FC236}">
                <a16:creationId xmlns:a16="http://schemas.microsoft.com/office/drawing/2014/main" id="{615F574C-B73C-4972-B318-A805873BDC0A}"/>
              </a:ext>
            </a:extLst>
          </p:cNvPr>
          <p:cNvPicPr>
            <a:picLocks noChangeAspect="1"/>
          </p:cNvPicPr>
          <p:nvPr/>
        </p:nvPicPr>
        <p:blipFill>
          <a:blip r:embed="rId6"/>
          <a:stretch>
            <a:fillRect/>
          </a:stretch>
        </p:blipFill>
        <p:spPr>
          <a:xfrm>
            <a:off x="4416205" y="5661829"/>
            <a:ext cx="3000000" cy="819048"/>
          </a:xfrm>
          <a:prstGeom prst="rect">
            <a:avLst/>
          </a:prstGeom>
        </p:spPr>
      </p:pic>
      <p:sp>
        <p:nvSpPr>
          <p:cNvPr id="16" name="文字方塊 15">
            <a:extLst>
              <a:ext uri="{FF2B5EF4-FFF2-40B4-BE49-F238E27FC236}">
                <a16:creationId xmlns:a16="http://schemas.microsoft.com/office/drawing/2014/main" id="{DF0959AA-EEC8-4581-A2C9-AA261B2A0DFB}"/>
              </a:ext>
            </a:extLst>
          </p:cNvPr>
          <p:cNvSpPr txBox="1"/>
          <p:nvPr/>
        </p:nvSpPr>
        <p:spPr>
          <a:xfrm>
            <a:off x="1140935" y="5169557"/>
            <a:ext cx="3000000" cy="830997"/>
          </a:xfrm>
          <a:prstGeom prst="rect">
            <a:avLst/>
          </a:prstGeom>
          <a:noFill/>
        </p:spPr>
        <p:txBody>
          <a:bodyPr wrap="square" rtlCol="0">
            <a:spAutoFit/>
          </a:bodyPr>
          <a:lstStyle/>
          <a:p>
            <a:r>
              <a:rPr lang="en-US" altLang="zh-TW" sz="2400" dirty="0"/>
              <a:t>Initial weight of embedding module</a:t>
            </a:r>
            <a:endParaRPr lang="zh-TW" altLang="en-US" sz="2400" dirty="0"/>
          </a:p>
        </p:txBody>
      </p:sp>
      <p:sp>
        <p:nvSpPr>
          <p:cNvPr id="13" name="左大括弧 12">
            <a:extLst>
              <a:ext uri="{FF2B5EF4-FFF2-40B4-BE49-F238E27FC236}">
                <a16:creationId xmlns:a16="http://schemas.microsoft.com/office/drawing/2014/main" id="{2FE714F8-98C4-4896-8208-F453C584D258}"/>
              </a:ext>
            </a:extLst>
          </p:cNvPr>
          <p:cNvSpPr/>
          <p:nvPr/>
        </p:nvSpPr>
        <p:spPr>
          <a:xfrm>
            <a:off x="3788322" y="5194487"/>
            <a:ext cx="462168" cy="781135"/>
          </a:xfrm>
          <a:prstGeom prst="leftBrace">
            <a:avLst>
              <a:gd name="adj1" fmla="val 8333"/>
              <a:gd name="adj2" fmla="val 4618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75E6163C-5F99-4189-8DE2-E36CE57305BF}"/>
              </a:ext>
            </a:extLst>
          </p:cNvPr>
          <p:cNvSpPr/>
          <p:nvPr/>
        </p:nvSpPr>
        <p:spPr>
          <a:xfrm>
            <a:off x="6396498" y="5059017"/>
            <a:ext cx="550954" cy="4870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222B5E39-67AD-4679-BAF8-A6E3FEDFB4DE}"/>
              </a:ext>
            </a:extLst>
          </p:cNvPr>
          <p:cNvSpPr/>
          <p:nvPr/>
        </p:nvSpPr>
        <p:spPr>
          <a:xfrm>
            <a:off x="6537632" y="5760224"/>
            <a:ext cx="640969" cy="5239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a:extLst>
              <a:ext uri="{FF2B5EF4-FFF2-40B4-BE49-F238E27FC236}">
                <a16:creationId xmlns:a16="http://schemas.microsoft.com/office/drawing/2014/main" id="{E9A9183B-3957-4505-B62B-B406C58B671F}"/>
              </a:ext>
            </a:extLst>
          </p:cNvPr>
          <p:cNvSpPr txBox="1"/>
          <p:nvPr/>
        </p:nvSpPr>
        <p:spPr>
          <a:xfrm>
            <a:off x="7530084" y="5585054"/>
            <a:ext cx="3246098" cy="842839"/>
          </a:xfrm>
          <a:prstGeom prst="rect">
            <a:avLst/>
          </a:prstGeom>
          <a:noFill/>
        </p:spPr>
        <p:txBody>
          <a:bodyPr wrap="square" rtlCol="0">
            <a:spAutoFit/>
          </a:bodyPr>
          <a:lstStyle/>
          <a:p>
            <a:r>
              <a:rPr lang="en-US" altLang="zh-TW" sz="2400" dirty="0">
                <a:solidFill>
                  <a:srgbClr val="FF0000"/>
                </a:solidFill>
              </a:rPr>
              <a:t>All image information&amp;</a:t>
            </a:r>
          </a:p>
          <a:p>
            <a:r>
              <a:rPr lang="en-US" altLang="zh-TW" sz="2400" dirty="0">
                <a:solidFill>
                  <a:srgbClr val="FF0000"/>
                </a:solidFill>
              </a:rPr>
              <a:t>All side information</a:t>
            </a:r>
            <a:endParaRPr lang="zh-TW" altLang="en-US" sz="2400" dirty="0">
              <a:solidFill>
                <a:srgbClr val="FF0000"/>
              </a:solidFill>
            </a:endParaRPr>
          </a:p>
        </p:txBody>
      </p:sp>
      <p:cxnSp>
        <p:nvCxnSpPr>
          <p:cNvPr id="15" name="直線單箭頭接點 14">
            <a:extLst>
              <a:ext uri="{FF2B5EF4-FFF2-40B4-BE49-F238E27FC236}">
                <a16:creationId xmlns:a16="http://schemas.microsoft.com/office/drawing/2014/main" id="{6EEA5738-3E05-4D7F-8890-633CE65CC6AD}"/>
              </a:ext>
            </a:extLst>
          </p:cNvPr>
          <p:cNvCxnSpPr>
            <a:cxnSpLocks/>
          </p:cNvCxnSpPr>
          <p:nvPr/>
        </p:nvCxnSpPr>
        <p:spPr>
          <a:xfrm>
            <a:off x="7019920" y="5340256"/>
            <a:ext cx="616315" cy="1533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46DE18EF-D728-41A7-9AFF-5882C24F5DF8}"/>
              </a:ext>
            </a:extLst>
          </p:cNvPr>
          <p:cNvCxnSpPr>
            <a:cxnSpLocks/>
          </p:cNvCxnSpPr>
          <p:nvPr/>
        </p:nvCxnSpPr>
        <p:spPr>
          <a:xfrm>
            <a:off x="7226850" y="5917975"/>
            <a:ext cx="24353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02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animBg="1"/>
      <p:bldP spid="20" grpId="0" animBg="1"/>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標題 1">
            <a:extLst>
              <a:ext uri="{FF2B5EF4-FFF2-40B4-BE49-F238E27FC236}">
                <a16:creationId xmlns:a16="http://schemas.microsoft.com/office/drawing/2014/main" id="{7815D535-4140-48D8-B57D-F6FE9A139406}"/>
              </a:ext>
            </a:extLst>
          </p:cNvPr>
          <p:cNvSpPr>
            <a:spLocks noGrp="1"/>
          </p:cNvSpPr>
          <p:nvPr>
            <p:ph type="title"/>
          </p:nvPr>
        </p:nvSpPr>
        <p:spPr>
          <a:xfrm>
            <a:off x="838200" y="365125"/>
            <a:ext cx="10515600" cy="1325563"/>
          </a:xfrm>
        </p:spPr>
        <p:txBody>
          <a:bodyPr>
            <a:normAutofit/>
          </a:bodyPr>
          <a:lstStyle/>
          <a:p>
            <a:r>
              <a:rPr lang="en-US" altLang="zh-TW" sz="4400" b="1" dirty="0">
                <a:solidFill>
                  <a:srgbClr val="0070C0"/>
                </a:solidFill>
                <a:cs typeface="Times New Roman" panose="02020603050405020304" pitchFamily="18" charset="0"/>
              </a:rPr>
              <a:t>METHOD  </a:t>
            </a:r>
            <a:r>
              <a:rPr lang="en-US" altLang="zh-TW" sz="2400" b="1" dirty="0">
                <a:solidFill>
                  <a:srgbClr val="00B050"/>
                </a:solidFill>
                <a:cs typeface="Times New Roman" panose="02020603050405020304" pitchFamily="18" charset="0"/>
              </a:rPr>
              <a:t>Holed Language Model (HLM)</a:t>
            </a:r>
            <a:endParaRPr lang="zh-TW" altLang="en-US" sz="2400" b="1" dirty="0">
              <a:solidFill>
                <a:srgbClr val="00B050"/>
              </a:solidFill>
              <a:cs typeface="Times New Roman" panose="02020603050405020304" pitchFamily="18" charset="0"/>
            </a:endParaRPr>
          </a:p>
        </p:txBody>
      </p:sp>
      <p:sp>
        <p:nvSpPr>
          <p:cNvPr id="7" name="投影片編號版面配置區 3">
            <a:extLst>
              <a:ext uri="{FF2B5EF4-FFF2-40B4-BE49-F238E27FC236}">
                <a16:creationId xmlns:a16="http://schemas.microsoft.com/office/drawing/2014/main" id="{C8CD4E2C-6A79-48A9-B997-C0FF0E844A7E}"/>
              </a:ext>
            </a:extLst>
          </p:cNvPr>
          <p:cNvSpPr>
            <a:spLocks noGrp="1"/>
          </p:cNvSpPr>
          <p:nvPr>
            <p:ph type="sldNum" sz="quarter" idx="12"/>
          </p:nvPr>
        </p:nvSpPr>
        <p:spPr>
          <a:xfrm>
            <a:off x="8610600" y="6356350"/>
            <a:ext cx="2743200" cy="365125"/>
          </a:xfrm>
        </p:spPr>
        <p:txBody>
          <a:bodyPr/>
          <a:lstStyle/>
          <a:p>
            <a:fld id="{20F82C75-CA2E-49C2-9FD4-CF4B51906EA3}" type="slidenum">
              <a:rPr lang="zh-TW" altLang="en-US" sz="2400" smtClean="0"/>
              <a:t>14</a:t>
            </a:fld>
            <a:endParaRPr lang="zh-TW" altLang="en-US" sz="2400" dirty="0"/>
          </a:p>
        </p:txBody>
      </p:sp>
      <p:pic>
        <p:nvPicPr>
          <p:cNvPr id="6" name="圖片 5">
            <a:extLst>
              <a:ext uri="{FF2B5EF4-FFF2-40B4-BE49-F238E27FC236}">
                <a16:creationId xmlns:a16="http://schemas.microsoft.com/office/drawing/2014/main" id="{906665FA-4771-46FD-B83A-71A41AAFDDAA}"/>
              </a:ext>
            </a:extLst>
          </p:cNvPr>
          <p:cNvPicPr>
            <a:picLocks noChangeAspect="1"/>
          </p:cNvPicPr>
          <p:nvPr/>
        </p:nvPicPr>
        <p:blipFill rotWithShape="1">
          <a:blip r:embed="rId3"/>
          <a:srcRect l="24296" t="2049" r="35616" b="9057"/>
          <a:stretch/>
        </p:blipFill>
        <p:spPr>
          <a:xfrm>
            <a:off x="8427659" y="-22822"/>
            <a:ext cx="3764341" cy="3531013"/>
          </a:xfrm>
          <a:prstGeom prst="rect">
            <a:avLst/>
          </a:prstGeom>
        </p:spPr>
      </p:pic>
      <p:pic>
        <p:nvPicPr>
          <p:cNvPr id="4" name="圖片 3">
            <a:extLst>
              <a:ext uri="{FF2B5EF4-FFF2-40B4-BE49-F238E27FC236}">
                <a16:creationId xmlns:a16="http://schemas.microsoft.com/office/drawing/2014/main" id="{B670A7A8-0B22-4EB6-8997-48E1AFE5E8F8}"/>
              </a:ext>
            </a:extLst>
          </p:cNvPr>
          <p:cNvPicPr>
            <a:picLocks noChangeAspect="1"/>
          </p:cNvPicPr>
          <p:nvPr/>
        </p:nvPicPr>
        <p:blipFill>
          <a:blip r:embed="rId4"/>
          <a:stretch>
            <a:fillRect/>
          </a:stretch>
        </p:blipFill>
        <p:spPr>
          <a:xfrm>
            <a:off x="1066800" y="3429000"/>
            <a:ext cx="3857143" cy="1085714"/>
          </a:xfrm>
          <a:prstGeom prst="rect">
            <a:avLst/>
          </a:prstGeom>
        </p:spPr>
      </p:pic>
      <p:sp>
        <p:nvSpPr>
          <p:cNvPr id="9" name="內容版面配置區 6">
            <a:extLst>
              <a:ext uri="{FF2B5EF4-FFF2-40B4-BE49-F238E27FC236}">
                <a16:creationId xmlns:a16="http://schemas.microsoft.com/office/drawing/2014/main" id="{7C0CACDC-8949-4773-9808-233D91D60ED4}"/>
              </a:ext>
            </a:extLst>
          </p:cNvPr>
          <p:cNvSpPr txBox="1">
            <a:spLocks/>
          </p:cNvSpPr>
          <p:nvPr/>
        </p:nvSpPr>
        <p:spPr>
          <a:xfrm>
            <a:off x="1066800" y="2557728"/>
            <a:ext cx="7132259" cy="987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2400" dirty="0"/>
              <a:t>Maximize conditioned probability at each position,</a:t>
            </a:r>
          </a:p>
          <a:p>
            <a:pPr marL="0" indent="0">
              <a:buNone/>
            </a:pPr>
            <a:r>
              <a:rPr lang="en-US" altLang="zh-TW" sz="2400" dirty="0"/>
              <a:t>for an input sequence x, the objective of HLM calculates:</a:t>
            </a:r>
            <a:endParaRPr lang="en-US" altLang="zh-TW" sz="2000" b="1" dirty="0"/>
          </a:p>
        </p:txBody>
      </p:sp>
      <p:sp>
        <p:nvSpPr>
          <p:cNvPr id="10" name="內容版面配置區 6">
            <a:extLst>
              <a:ext uri="{FF2B5EF4-FFF2-40B4-BE49-F238E27FC236}">
                <a16:creationId xmlns:a16="http://schemas.microsoft.com/office/drawing/2014/main" id="{81CDEFE3-1C48-45D8-8978-D018FAE6DC9F}"/>
              </a:ext>
            </a:extLst>
          </p:cNvPr>
          <p:cNvSpPr txBox="1">
            <a:spLocks/>
          </p:cNvSpPr>
          <p:nvPr/>
        </p:nvSpPr>
        <p:spPr>
          <a:xfrm>
            <a:off x="1066800" y="4637033"/>
            <a:ext cx="5343940" cy="8712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The goal is to minimize L</a:t>
            </a:r>
            <a:r>
              <a:rPr lang="en-US" altLang="zh-TW" baseline="-25000" dirty="0"/>
              <a:t>HLM</a:t>
            </a:r>
            <a:r>
              <a:rPr lang="en-US" altLang="zh-TW" dirty="0"/>
              <a:t> </a:t>
            </a:r>
          </a:p>
          <a:p>
            <a:pPr marL="0" indent="0">
              <a:buNone/>
            </a:pPr>
            <a:r>
              <a:rPr lang="en-US" altLang="zh-TW" dirty="0"/>
              <a:t>(sum of </a:t>
            </a:r>
            <a:r>
              <a:rPr lang="en-US" altLang="zh-TW" dirty="0" err="1"/>
              <a:t>negativelog</a:t>
            </a:r>
            <a:r>
              <a:rPr lang="en-US" altLang="zh-TW" dirty="0"/>
              <a:t> likelihood)</a:t>
            </a:r>
            <a:endParaRPr lang="en-US" altLang="zh-TW" sz="2400" b="1" dirty="0"/>
          </a:p>
        </p:txBody>
      </p:sp>
    </p:spTree>
    <p:extLst>
      <p:ext uri="{BB962C8B-B14F-4D97-AF65-F5344CB8AC3E}">
        <p14:creationId xmlns:p14="http://schemas.microsoft.com/office/powerpoint/2010/main" val="6161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標題 1">
            <a:extLst>
              <a:ext uri="{FF2B5EF4-FFF2-40B4-BE49-F238E27FC236}">
                <a16:creationId xmlns:a16="http://schemas.microsoft.com/office/drawing/2014/main" id="{7815D535-4140-48D8-B57D-F6FE9A139406}"/>
              </a:ext>
            </a:extLst>
          </p:cNvPr>
          <p:cNvSpPr>
            <a:spLocks noGrp="1"/>
          </p:cNvSpPr>
          <p:nvPr>
            <p:ph type="title"/>
          </p:nvPr>
        </p:nvSpPr>
        <p:spPr>
          <a:xfrm>
            <a:off x="838200" y="365125"/>
            <a:ext cx="10515600" cy="1325563"/>
          </a:xfrm>
        </p:spPr>
        <p:txBody>
          <a:bodyPr>
            <a:normAutofit/>
          </a:bodyPr>
          <a:lstStyle/>
          <a:p>
            <a:r>
              <a:rPr lang="en-US" altLang="zh-TW" sz="4400" b="1" dirty="0">
                <a:solidFill>
                  <a:srgbClr val="0070C0"/>
                </a:solidFill>
                <a:cs typeface="Times New Roman" panose="02020603050405020304" pitchFamily="18" charset="0"/>
              </a:rPr>
              <a:t>METHOD  </a:t>
            </a:r>
            <a:r>
              <a:rPr lang="en-US" altLang="zh-TW" sz="2400" b="1" dirty="0">
                <a:solidFill>
                  <a:srgbClr val="00B050"/>
                </a:solidFill>
                <a:cs typeface="Times New Roman" panose="02020603050405020304" pitchFamily="18" charset="0"/>
              </a:rPr>
              <a:t>Holed Language Model (HLM)</a:t>
            </a:r>
            <a:endParaRPr lang="zh-TW" altLang="en-US" sz="2400" b="1" dirty="0">
              <a:solidFill>
                <a:srgbClr val="00B050"/>
              </a:solidFill>
              <a:cs typeface="Times New Roman" panose="02020603050405020304" pitchFamily="18" charset="0"/>
            </a:endParaRPr>
          </a:p>
        </p:txBody>
      </p:sp>
      <p:sp>
        <p:nvSpPr>
          <p:cNvPr id="19" name="內容版面配置區 6">
            <a:extLst>
              <a:ext uri="{FF2B5EF4-FFF2-40B4-BE49-F238E27FC236}">
                <a16:creationId xmlns:a16="http://schemas.microsoft.com/office/drawing/2014/main" id="{E695B8B2-5C8E-4A1B-BB81-B00B5B67D143}"/>
              </a:ext>
            </a:extLst>
          </p:cNvPr>
          <p:cNvSpPr>
            <a:spLocks noGrp="1"/>
          </p:cNvSpPr>
          <p:nvPr>
            <p:ph idx="1"/>
          </p:nvPr>
        </p:nvSpPr>
        <p:spPr>
          <a:xfrm>
            <a:off x="1514060" y="2752159"/>
            <a:ext cx="5632175" cy="756032"/>
          </a:xfrm>
        </p:spPr>
        <p:txBody>
          <a:bodyPr>
            <a:normAutofit/>
          </a:bodyPr>
          <a:lstStyle/>
          <a:p>
            <a:r>
              <a:rPr lang="en-US" altLang="zh-TW" b="1" dirty="0" err="1"/>
              <a:t>x</a:t>
            </a:r>
            <a:r>
              <a:rPr lang="en-US" altLang="zh-TW" b="1" baseline="-25000" dirty="0" err="1"/>
              <a:t>t</a:t>
            </a:r>
            <a:r>
              <a:rPr lang="en-US" altLang="zh-TW" b="1" dirty="0"/>
              <a:t> → </a:t>
            </a:r>
            <a:r>
              <a:rPr lang="en-US" altLang="zh-TW" b="1" dirty="0" err="1"/>
              <a:t>h</a:t>
            </a:r>
            <a:r>
              <a:rPr lang="en-US" altLang="zh-TW" b="1" baseline="-25000" dirty="0" err="1"/>
              <a:t>t</a:t>
            </a:r>
            <a:r>
              <a:rPr lang="en-US" altLang="zh-TW" b="1" baseline="-25000" dirty="0"/>
              <a:t> </a:t>
            </a:r>
            <a:r>
              <a:rPr lang="en-US" altLang="zh-TW" b="1" dirty="0"/>
              <a:t> &amp;  x</a:t>
            </a:r>
            <a:r>
              <a:rPr lang="zh-TW" altLang="en-US" b="1" baseline="-25000" dirty="0"/>
              <a:t>￢</a:t>
            </a:r>
            <a:r>
              <a:rPr lang="en-US" altLang="zh-TW" b="1" baseline="-25000" dirty="0"/>
              <a:t>t</a:t>
            </a:r>
            <a:r>
              <a:rPr lang="en-US" altLang="zh-TW" b="1" dirty="0"/>
              <a:t> → h</a:t>
            </a:r>
            <a:r>
              <a:rPr lang="zh-TW" altLang="en-US" b="1" baseline="-25000" dirty="0"/>
              <a:t>￢</a:t>
            </a:r>
            <a:r>
              <a:rPr lang="en-US" altLang="zh-TW" b="1" baseline="-25000" dirty="0"/>
              <a:t>t</a:t>
            </a:r>
            <a:endParaRPr lang="en-US" altLang="zh-TW" b="1" dirty="0"/>
          </a:p>
        </p:txBody>
      </p:sp>
      <p:sp>
        <p:nvSpPr>
          <p:cNvPr id="7" name="投影片編號版面配置區 3">
            <a:extLst>
              <a:ext uri="{FF2B5EF4-FFF2-40B4-BE49-F238E27FC236}">
                <a16:creationId xmlns:a16="http://schemas.microsoft.com/office/drawing/2014/main" id="{C8CD4E2C-6A79-48A9-B997-C0FF0E844A7E}"/>
              </a:ext>
            </a:extLst>
          </p:cNvPr>
          <p:cNvSpPr>
            <a:spLocks noGrp="1"/>
          </p:cNvSpPr>
          <p:nvPr>
            <p:ph type="sldNum" sz="quarter" idx="12"/>
          </p:nvPr>
        </p:nvSpPr>
        <p:spPr>
          <a:xfrm>
            <a:off x="8610600" y="6356350"/>
            <a:ext cx="2743200" cy="365125"/>
          </a:xfrm>
        </p:spPr>
        <p:txBody>
          <a:bodyPr/>
          <a:lstStyle/>
          <a:p>
            <a:fld id="{20F82C75-CA2E-49C2-9FD4-CF4B51906EA3}" type="slidenum">
              <a:rPr lang="zh-TW" altLang="en-US" sz="2400" smtClean="0"/>
              <a:t>15</a:t>
            </a:fld>
            <a:endParaRPr lang="zh-TW" altLang="en-US" sz="2400" dirty="0"/>
          </a:p>
        </p:txBody>
      </p:sp>
      <p:pic>
        <p:nvPicPr>
          <p:cNvPr id="6" name="圖片 5">
            <a:extLst>
              <a:ext uri="{FF2B5EF4-FFF2-40B4-BE49-F238E27FC236}">
                <a16:creationId xmlns:a16="http://schemas.microsoft.com/office/drawing/2014/main" id="{906665FA-4771-46FD-B83A-71A41AAFDDAA}"/>
              </a:ext>
            </a:extLst>
          </p:cNvPr>
          <p:cNvPicPr>
            <a:picLocks noChangeAspect="1"/>
          </p:cNvPicPr>
          <p:nvPr/>
        </p:nvPicPr>
        <p:blipFill rotWithShape="1">
          <a:blip r:embed="rId3"/>
          <a:srcRect l="24296" t="2049" r="35616" b="9057"/>
          <a:stretch/>
        </p:blipFill>
        <p:spPr>
          <a:xfrm>
            <a:off x="8427659" y="-22822"/>
            <a:ext cx="3764341" cy="3531013"/>
          </a:xfrm>
          <a:prstGeom prst="rect">
            <a:avLst/>
          </a:prstGeom>
        </p:spPr>
      </p:pic>
      <p:pic>
        <p:nvPicPr>
          <p:cNvPr id="13" name="圖片 12">
            <a:extLst>
              <a:ext uri="{FF2B5EF4-FFF2-40B4-BE49-F238E27FC236}">
                <a16:creationId xmlns:a16="http://schemas.microsoft.com/office/drawing/2014/main" id="{451AACE6-4445-4694-A39E-2DD6E6B257D5}"/>
              </a:ext>
            </a:extLst>
          </p:cNvPr>
          <p:cNvPicPr>
            <a:picLocks noChangeAspect="1"/>
          </p:cNvPicPr>
          <p:nvPr/>
        </p:nvPicPr>
        <p:blipFill>
          <a:blip r:embed="rId4"/>
          <a:stretch>
            <a:fillRect/>
          </a:stretch>
        </p:blipFill>
        <p:spPr>
          <a:xfrm>
            <a:off x="1295400" y="1495697"/>
            <a:ext cx="3857143" cy="1085714"/>
          </a:xfrm>
          <a:prstGeom prst="rect">
            <a:avLst/>
          </a:prstGeom>
        </p:spPr>
      </p:pic>
      <p:pic>
        <p:nvPicPr>
          <p:cNvPr id="11" name="圖片 10">
            <a:extLst>
              <a:ext uri="{FF2B5EF4-FFF2-40B4-BE49-F238E27FC236}">
                <a16:creationId xmlns:a16="http://schemas.microsoft.com/office/drawing/2014/main" id="{0A9CE659-A83E-465A-AB62-2F3E4B61B900}"/>
              </a:ext>
            </a:extLst>
          </p:cNvPr>
          <p:cNvPicPr>
            <a:picLocks noChangeAspect="1"/>
          </p:cNvPicPr>
          <p:nvPr/>
        </p:nvPicPr>
        <p:blipFill>
          <a:blip r:embed="rId5"/>
          <a:stretch>
            <a:fillRect/>
          </a:stretch>
        </p:blipFill>
        <p:spPr>
          <a:xfrm>
            <a:off x="1295400" y="3345605"/>
            <a:ext cx="4533333" cy="666667"/>
          </a:xfrm>
          <a:prstGeom prst="rect">
            <a:avLst/>
          </a:prstGeom>
        </p:spPr>
      </p:pic>
      <p:pic>
        <p:nvPicPr>
          <p:cNvPr id="12" name="圖片 11">
            <a:extLst>
              <a:ext uri="{FF2B5EF4-FFF2-40B4-BE49-F238E27FC236}">
                <a16:creationId xmlns:a16="http://schemas.microsoft.com/office/drawing/2014/main" id="{2CA7C30C-ED7F-4143-9739-4B3D787E7FB8}"/>
              </a:ext>
            </a:extLst>
          </p:cNvPr>
          <p:cNvPicPr>
            <a:picLocks noChangeAspect="1"/>
          </p:cNvPicPr>
          <p:nvPr/>
        </p:nvPicPr>
        <p:blipFill>
          <a:blip r:embed="rId6"/>
          <a:stretch>
            <a:fillRect/>
          </a:stretch>
        </p:blipFill>
        <p:spPr>
          <a:xfrm>
            <a:off x="687967" y="4806814"/>
            <a:ext cx="7495067" cy="1110977"/>
          </a:xfrm>
          <a:prstGeom prst="rect">
            <a:avLst/>
          </a:prstGeom>
        </p:spPr>
      </p:pic>
      <p:sp>
        <p:nvSpPr>
          <p:cNvPr id="16" name="內容版面配置區 6">
            <a:extLst>
              <a:ext uri="{FF2B5EF4-FFF2-40B4-BE49-F238E27FC236}">
                <a16:creationId xmlns:a16="http://schemas.microsoft.com/office/drawing/2014/main" id="{5071B5CE-FA02-4E6D-AD71-3CD7D7411720}"/>
              </a:ext>
            </a:extLst>
          </p:cNvPr>
          <p:cNvSpPr txBox="1">
            <a:spLocks/>
          </p:cNvSpPr>
          <p:nvPr/>
        </p:nvSpPr>
        <p:spPr>
          <a:xfrm>
            <a:off x="1025950" y="4275097"/>
            <a:ext cx="7023652" cy="75603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Due to heterogeneous input of a test question</a:t>
            </a:r>
            <a:endParaRPr lang="en-US" altLang="zh-TW" b="1" dirty="0"/>
          </a:p>
        </p:txBody>
      </p:sp>
      <p:pic>
        <p:nvPicPr>
          <p:cNvPr id="14" name="圖片 13">
            <a:extLst>
              <a:ext uri="{FF2B5EF4-FFF2-40B4-BE49-F238E27FC236}">
                <a16:creationId xmlns:a16="http://schemas.microsoft.com/office/drawing/2014/main" id="{7F895C80-39BA-411D-8B08-87B38C5F095F}"/>
              </a:ext>
            </a:extLst>
          </p:cNvPr>
          <p:cNvPicPr>
            <a:picLocks noChangeAspect="1"/>
          </p:cNvPicPr>
          <p:nvPr/>
        </p:nvPicPr>
        <p:blipFill>
          <a:blip r:embed="rId7"/>
          <a:stretch>
            <a:fillRect/>
          </a:stretch>
        </p:blipFill>
        <p:spPr>
          <a:xfrm>
            <a:off x="8915547" y="4833412"/>
            <a:ext cx="2361905" cy="1152381"/>
          </a:xfrm>
          <a:prstGeom prst="rect">
            <a:avLst/>
          </a:prstGeom>
          <a:ln w="28575">
            <a:solidFill>
              <a:srgbClr val="FF0000"/>
            </a:solidFill>
          </a:ln>
        </p:spPr>
      </p:pic>
      <p:sp>
        <p:nvSpPr>
          <p:cNvPr id="20" name="內容版面配置區 6">
            <a:extLst>
              <a:ext uri="{FF2B5EF4-FFF2-40B4-BE49-F238E27FC236}">
                <a16:creationId xmlns:a16="http://schemas.microsoft.com/office/drawing/2014/main" id="{7E3F61EA-3010-4319-9D99-D0650133FDA8}"/>
              </a:ext>
            </a:extLst>
          </p:cNvPr>
          <p:cNvSpPr txBox="1">
            <a:spLocks/>
          </p:cNvSpPr>
          <p:nvPr/>
        </p:nvSpPr>
        <p:spPr>
          <a:xfrm>
            <a:off x="8839200" y="4275097"/>
            <a:ext cx="2514600" cy="756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b="1" dirty="0"/>
              <a:t>L</a:t>
            </a:r>
            <a:r>
              <a:rPr lang="en-US" altLang="zh-TW" b="1" baseline="-25000" dirty="0"/>
              <a:t>HLM</a:t>
            </a:r>
            <a:r>
              <a:rPr lang="en-US" altLang="zh-TW" baseline="-25000" dirty="0"/>
              <a:t> </a:t>
            </a:r>
            <a:r>
              <a:rPr lang="en-US" altLang="zh-TW" b="1" dirty="0"/>
              <a:t>→ </a:t>
            </a:r>
            <a:r>
              <a:rPr lang="en-US" altLang="zh-TW" b="1" dirty="0" err="1">
                <a:solidFill>
                  <a:srgbClr val="FF0000"/>
                </a:solidFill>
              </a:rPr>
              <a:t>L</a:t>
            </a:r>
            <a:r>
              <a:rPr lang="en-US" altLang="zh-TW" b="1" baseline="-25000" dirty="0" err="1">
                <a:solidFill>
                  <a:srgbClr val="FF0000"/>
                </a:solidFill>
              </a:rPr>
              <a:t>low</a:t>
            </a:r>
            <a:endParaRPr lang="en-US" altLang="zh-TW" b="1" baseline="-25000" dirty="0">
              <a:solidFill>
                <a:srgbClr val="FF0000"/>
              </a:solidFill>
            </a:endParaRPr>
          </a:p>
        </p:txBody>
      </p:sp>
    </p:spTree>
    <p:extLst>
      <p:ext uri="{BB962C8B-B14F-4D97-AF65-F5344CB8AC3E}">
        <p14:creationId xmlns:p14="http://schemas.microsoft.com/office/powerpoint/2010/main" val="25647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16"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標題 1">
            <a:extLst>
              <a:ext uri="{FF2B5EF4-FFF2-40B4-BE49-F238E27FC236}">
                <a16:creationId xmlns:a16="http://schemas.microsoft.com/office/drawing/2014/main" id="{7815D535-4140-48D8-B57D-F6FE9A139406}"/>
              </a:ext>
            </a:extLst>
          </p:cNvPr>
          <p:cNvSpPr>
            <a:spLocks noGrp="1"/>
          </p:cNvSpPr>
          <p:nvPr>
            <p:ph type="title"/>
          </p:nvPr>
        </p:nvSpPr>
        <p:spPr>
          <a:xfrm>
            <a:off x="838200" y="365125"/>
            <a:ext cx="10515600" cy="1325563"/>
          </a:xfrm>
        </p:spPr>
        <p:txBody>
          <a:bodyPr>
            <a:normAutofit/>
          </a:bodyPr>
          <a:lstStyle/>
          <a:p>
            <a:r>
              <a:rPr lang="en-US" altLang="zh-TW" sz="4400" b="1" dirty="0">
                <a:solidFill>
                  <a:srgbClr val="0070C0"/>
                </a:solidFill>
                <a:cs typeface="Times New Roman" panose="02020603050405020304" pitchFamily="18" charset="0"/>
              </a:rPr>
              <a:t>METHOD  </a:t>
            </a:r>
            <a:r>
              <a:rPr lang="en-US" altLang="zh-TW" sz="2400" b="1" dirty="0">
                <a:solidFill>
                  <a:srgbClr val="00B050"/>
                </a:solidFill>
                <a:cs typeface="Times New Roman" panose="02020603050405020304" pitchFamily="18" charset="0"/>
              </a:rPr>
              <a:t>Domain-Oriented Objective</a:t>
            </a:r>
            <a:endParaRPr lang="zh-TW" altLang="en-US" sz="2400" b="1" dirty="0">
              <a:solidFill>
                <a:srgbClr val="00B050"/>
              </a:solidFill>
              <a:cs typeface="Times New Roman" panose="02020603050405020304" pitchFamily="18" charset="0"/>
            </a:endParaRPr>
          </a:p>
        </p:txBody>
      </p:sp>
      <p:sp>
        <p:nvSpPr>
          <p:cNvPr id="19" name="內容版面配置區 6">
            <a:extLst>
              <a:ext uri="{FF2B5EF4-FFF2-40B4-BE49-F238E27FC236}">
                <a16:creationId xmlns:a16="http://schemas.microsoft.com/office/drawing/2014/main" id="{E695B8B2-5C8E-4A1B-BB81-B00B5B67D143}"/>
              </a:ext>
            </a:extLst>
          </p:cNvPr>
          <p:cNvSpPr>
            <a:spLocks noGrp="1"/>
          </p:cNvSpPr>
          <p:nvPr>
            <p:ph idx="1"/>
          </p:nvPr>
        </p:nvSpPr>
        <p:spPr>
          <a:xfrm>
            <a:off x="1066800" y="1428290"/>
            <a:ext cx="6655904" cy="2100101"/>
          </a:xfrm>
        </p:spPr>
        <p:txBody>
          <a:bodyPr>
            <a:normAutofit/>
          </a:bodyPr>
          <a:lstStyle/>
          <a:p>
            <a:r>
              <a:rPr lang="en-US" altLang="zh-TW" dirty="0"/>
              <a:t>We use its </a:t>
            </a:r>
            <a:r>
              <a:rPr lang="en-US" altLang="zh-TW" b="1" dirty="0">
                <a:solidFill>
                  <a:srgbClr val="0070C0"/>
                </a:solidFill>
              </a:rPr>
              <a:t>answer</a:t>
            </a:r>
            <a:r>
              <a:rPr lang="en-US" altLang="zh-TW" dirty="0"/>
              <a:t> and </a:t>
            </a:r>
            <a:r>
              <a:rPr lang="en-US" altLang="zh-TW" b="1" dirty="0">
                <a:solidFill>
                  <a:srgbClr val="0070C0"/>
                </a:solidFill>
              </a:rPr>
              <a:t>options</a:t>
            </a:r>
          </a:p>
          <a:p>
            <a:pPr lvl="1"/>
            <a:r>
              <a:rPr lang="en-US" altLang="zh-TW" dirty="0"/>
              <a:t>Encode the </a:t>
            </a:r>
            <a:r>
              <a:rPr lang="en-US" altLang="zh-TW" dirty="0">
                <a:solidFill>
                  <a:srgbClr val="0070C0"/>
                </a:solidFill>
              </a:rPr>
              <a:t>option</a:t>
            </a:r>
            <a:r>
              <a:rPr lang="en-US" altLang="zh-TW" dirty="0"/>
              <a:t> with a typical text encoder</a:t>
            </a:r>
          </a:p>
          <a:p>
            <a:pPr lvl="1"/>
            <a:r>
              <a:rPr lang="en-US" altLang="zh-TW" dirty="0"/>
              <a:t>Get the </a:t>
            </a:r>
            <a:r>
              <a:rPr lang="en-US" altLang="zh-TW" dirty="0">
                <a:solidFill>
                  <a:srgbClr val="0070C0"/>
                </a:solidFill>
              </a:rPr>
              <a:t>answer</a:t>
            </a:r>
            <a:r>
              <a:rPr lang="en-US" altLang="zh-TW" dirty="0"/>
              <a:t> representation as </a:t>
            </a:r>
          </a:p>
          <a:p>
            <a:pPr marL="914400" lvl="2" indent="0">
              <a:buNone/>
            </a:pPr>
            <a:r>
              <a:rPr lang="en-US" altLang="zh-TW" dirty="0" err="1"/>
              <a:t>v</a:t>
            </a:r>
            <a:r>
              <a:rPr lang="en-US" altLang="zh-TW" baseline="-25000" dirty="0" err="1"/>
              <a:t>opt</a:t>
            </a:r>
            <a:r>
              <a:rPr lang="en-US" altLang="zh-TW" sz="900" dirty="0"/>
              <a:t> </a:t>
            </a:r>
            <a:r>
              <a:rPr lang="en-US" altLang="zh-TW" dirty="0"/>
              <a:t>= enc(opt )</a:t>
            </a:r>
            <a:endParaRPr lang="en-US" altLang="zh-TW" sz="7600" b="1" dirty="0"/>
          </a:p>
        </p:txBody>
      </p:sp>
      <p:sp>
        <p:nvSpPr>
          <p:cNvPr id="7" name="投影片編號版面配置區 3">
            <a:extLst>
              <a:ext uri="{FF2B5EF4-FFF2-40B4-BE49-F238E27FC236}">
                <a16:creationId xmlns:a16="http://schemas.microsoft.com/office/drawing/2014/main" id="{C8CD4E2C-6A79-48A9-B997-C0FF0E844A7E}"/>
              </a:ext>
            </a:extLst>
          </p:cNvPr>
          <p:cNvSpPr>
            <a:spLocks noGrp="1"/>
          </p:cNvSpPr>
          <p:nvPr>
            <p:ph type="sldNum" sz="quarter" idx="12"/>
          </p:nvPr>
        </p:nvSpPr>
        <p:spPr>
          <a:xfrm>
            <a:off x="8610600" y="6356350"/>
            <a:ext cx="2743200" cy="365125"/>
          </a:xfrm>
        </p:spPr>
        <p:txBody>
          <a:bodyPr/>
          <a:lstStyle/>
          <a:p>
            <a:fld id="{20F82C75-CA2E-49C2-9FD4-CF4B51906EA3}" type="slidenum">
              <a:rPr lang="zh-TW" altLang="en-US" sz="2400" smtClean="0"/>
              <a:t>16</a:t>
            </a:fld>
            <a:endParaRPr lang="zh-TW" altLang="en-US" sz="2400" dirty="0"/>
          </a:p>
        </p:txBody>
      </p:sp>
      <p:pic>
        <p:nvPicPr>
          <p:cNvPr id="5" name="圖片 4">
            <a:extLst>
              <a:ext uri="{FF2B5EF4-FFF2-40B4-BE49-F238E27FC236}">
                <a16:creationId xmlns:a16="http://schemas.microsoft.com/office/drawing/2014/main" id="{2D27DE57-FEAC-4D3D-8A87-B12A1D8F18EB}"/>
              </a:ext>
            </a:extLst>
          </p:cNvPr>
          <p:cNvPicPr>
            <a:picLocks noChangeAspect="1"/>
          </p:cNvPicPr>
          <p:nvPr/>
        </p:nvPicPr>
        <p:blipFill rotWithShape="1">
          <a:blip r:embed="rId3"/>
          <a:srcRect l="64217" t="2049" r="1106" b="9057"/>
          <a:stretch/>
        </p:blipFill>
        <p:spPr>
          <a:xfrm>
            <a:off x="7901608" y="603342"/>
            <a:ext cx="4161183" cy="4512365"/>
          </a:xfrm>
          <a:prstGeom prst="rect">
            <a:avLst/>
          </a:prstGeom>
        </p:spPr>
      </p:pic>
      <p:pic>
        <p:nvPicPr>
          <p:cNvPr id="2" name="圖片 1">
            <a:extLst>
              <a:ext uri="{FF2B5EF4-FFF2-40B4-BE49-F238E27FC236}">
                <a16:creationId xmlns:a16="http://schemas.microsoft.com/office/drawing/2014/main" id="{8F86D313-1E27-4392-9DC1-01CFF40A3C64}"/>
              </a:ext>
            </a:extLst>
          </p:cNvPr>
          <p:cNvPicPr>
            <a:picLocks noChangeAspect="1"/>
          </p:cNvPicPr>
          <p:nvPr/>
        </p:nvPicPr>
        <p:blipFill>
          <a:blip r:embed="rId4"/>
          <a:stretch>
            <a:fillRect/>
          </a:stretch>
        </p:blipFill>
        <p:spPr>
          <a:xfrm>
            <a:off x="1066799" y="4581347"/>
            <a:ext cx="5142857" cy="723810"/>
          </a:xfrm>
          <a:prstGeom prst="rect">
            <a:avLst/>
          </a:prstGeom>
        </p:spPr>
      </p:pic>
      <p:sp>
        <p:nvSpPr>
          <p:cNvPr id="8" name="內容版面配置區 6">
            <a:extLst>
              <a:ext uri="{FF2B5EF4-FFF2-40B4-BE49-F238E27FC236}">
                <a16:creationId xmlns:a16="http://schemas.microsoft.com/office/drawing/2014/main" id="{F3EF91A2-9E11-4E1D-9AC0-3F63E9DD9344}"/>
              </a:ext>
            </a:extLst>
          </p:cNvPr>
          <p:cNvSpPr txBox="1">
            <a:spLocks/>
          </p:cNvSpPr>
          <p:nvPr/>
        </p:nvSpPr>
        <p:spPr>
          <a:xfrm>
            <a:off x="1066800" y="3766608"/>
            <a:ext cx="7023652" cy="75603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Then we model the probability of the option being the correct answer as:</a:t>
            </a:r>
            <a:endParaRPr lang="en-US" altLang="zh-TW" b="1" dirty="0"/>
          </a:p>
        </p:txBody>
      </p:sp>
      <p:sp>
        <p:nvSpPr>
          <p:cNvPr id="3" name="矩形 2">
            <a:extLst>
              <a:ext uri="{FF2B5EF4-FFF2-40B4-BE49-F238E27FC236}">
                <a16:creationId xmlns:a16="http://schemas.microsoft.com/office/drawing/2014/main" id="{5FCD8790-2A89-42D4-88AC-7C02F8B7AA0F}"/>
              </a:ext>
            </a:extLst>
          </p:cNvPr>
          <p:cNvSpPr/>
          <p:nvPr/>
        </p:nvSpPr>
        <p:spPr>
          <a:xfrm>
            <a:off x="4188190" y="4611178"/>
            <a:ext cx="556592" cy="6688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a:extLst>
              <a:ext uri="{FF2B5EF4-FFF2-40B4-BE49-F238E27FC236}">
                <a16:creationId xmlns:a16="http://schemas.microsoft.com/office/drawing/2014/main" id="{A7F6D522-A6EA-4898-9C30-7CED7C3A457C}"/>
              </a:ext>
            </a:extLst>
          </p:cNvPr>
          <p:cNvSpPr txBox="1"/>
          <p:nvPr/>
        </p:nvSpPr>
        <p:spPr>
          <a:xfrm>
            <a:off x="1066799" y="5494606"/>
            <a:ext cx="9826488" cy="892552"/>
          </a:xfrm>
          <a:prstGeom prst="rect">
            <a:avLst/>
          </a:prstGeom>
          <a:noFill/>
        </p:spPr>
        <p:txBody>
          <a:bodyPr wrap="square" rtlCol="0">
            <a:spAutoFit/>
          </a:bodyPr>
          <a:lstStyle/>
          <a:p>
            <a:r>
              <a:rPr lang="en-US" altLang="zh-TW" sz="2400" b="1" dirty="0" err="1">
                <a:solidFill>
                  <a:srgbClr val="00B050"/>
                </a:solidFill>
              </a:rPr>
              <a:t>v</a:t>
            </a:r>
            <a:r>
              <a:rPr lang="en-US" altLang="zh-TW" sz="2400" b="1" baseline="-25000" dirty="0" err="1">
                <a:solidFill>
                  <a:srgbClr val="00B050"/>
                </a:solidFill>
              </a:rPr>
              <a:t>q</a:t>
            </a:r>
            <a:r>
              <a:rPr lang="en-US" altLang="zh-TW" sz="2400" b="1" dirty="0">
                <a:solidFill>
                  <a:srgbClr val="00B050"/>
                </a:solidFill>
              </a:rPr>
              <a:t> </a:t>
            </a:r>
            <a:r>
              <a:rPr lang="en-US" altLang="zh-TW" sz="2400" b="1" baseline="30000" dirty="0">
                <a:solidFill>
                  <a:srgbClr val="00B050"/>
                </a:solidFill>
              </a:rPr>
              <a:t>(s)</a:t>
            </a:r>
            <a:r>
              <a:rPr lang="en-US" altLang="zh-TW" sz="2400" dirty="0"/>
              <a:t> : </a:t>
            </a:r>
            <a:r>
              <a:rPr lang="en-US" altLang="zh-TW" sz="2400" b="1" dirty="0"/>
              <a:t>Sentence representation for q generated by </a:t>
            </a:r>
            <a:r>
              <a:rPr lang="en-US" altLang="zh-TW" sz="2400" b="1" dirty="0" err="1"/>
              <a:t>QuesNet</a:t>
            </a:r>
            <a:r>
              <a:rPr lang="en-US" altLang="zh-TW" sz="2400" b="1" dirty="0"/>
              <a:t>.</a:t>
            </a:r>
          </a:p>
          <a:p>
            <a:r>
              <a:rPr lang="en-US" altLang="zh-TW" sz="2400" b="1" dirty="0">
                <a:solidFill>
                  <a:srgbClr val="00B0F0"/>
                </a:solidFill>
              </a:rPr>
              <a:t>D</a:t>
            </a:r>
            <a:r>
              <a:rPr lang="en-US" altLang="zh-TW" sz="2400" b="1" dirty="0"/>
              <a:t> : </a:t>
            </a:r>
            <a:r>
              <a:rPr lang="en-US" altLang="zh-TW" sz="2800" b="1" dirty="0"/>
              <a:t>A fully-connected neural network with output of 1 dimension.</a:t>
            </a:r>
            <a:endParaRPr lang="zh-TW" altLang="en-US" sz="2400" b="1" dirty="0"/>
          </a:p>
        </p:txBody>
      </p:sp>
      <p:sp>
        <p:nvSpPr>
          <p:cNvPr id="10" name="矩形 9">
            <a:extLst>
              <a:ext uri="{FF2B5EF4-FFF2-40B4-BE49-F238E27FC236}">
                <a16:creationId xmlns:a16="http://schemas.microsoft.com/office/drawing/2014/main" id="{14503CF4-8E83-4C8A-8E90-24D46D751322}"/>
              </a:ext>
            </a:extLst>
          </p:cNvPr>
          <p:cNvSpPr/>
          <p:nvPr/>
        </p:nvSpPr>
        <p:spPr>
          <a:xfrm>
            <a:off x="3846946" y="4712089"/>
            <a:ext cx="277793" cy="44819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401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標題 1">
            <a:extLst>
              <a:ext uri="{FF2B5EF4-FFF2-40B4-BE49-F238E27FC236}">
                <a16:creationId xmlns:a16="http://schemas.microsoft.com/office/drawing/2014/main" id="{7815D535-4140-48D8-B57D-F6FE9A139406}"/>
              </a:ext>
            </a:extLst>
          </p:cNvPr>
          <p:cNvSpPr>
            <a:spLocks noGrp="1"/>
          </p:cNvSpPr>
          <p:nvPr>
            <p:ph type="title"/>
          </p:nvPr>
        </p:nvSpPr>
        <p:spPr>
          <a:xfrm>
            <a:off x="838200" y="365125"/>
            <a:ext cx="10515600" cy="1325563"/>
          </a:xfrm>
        </p:spPr>
        <p:txBody>
          <a:bodyPr>
            <a:normAutofit/>
          </a:bodyPr>
          <a:lstStyle/>
          <a:p>
            <a:r>
              <a:rPr lang="en-US" altLang="zh-TW" sz="4400" b="1" dirty="0">
                <a:solidFill>
                  <a:srgbClr val="0070C0"/>
                </a:solidFill>
                <a:cs typeface="Times New Roman" panose="02020603050405020304" pitchFamily="18" charset="0"/>
              </a:rPr>
              <a:t>METHOD  </a:t>
            </a:r>
            <a:r>
              <a:rPr lang="en-US" altLang="zh-TW" sz="2400" b="1" dirty="0">
                <a:solidFill>
                  <a:srgbClr val="00B050"/>
                </a:solidFill>
                <a:cs typeface="Times New Roman" panose="02020603050405020304" pitchFamily="18" charset="0"/>
              </a:rPr>
              <a:t>Domain-Oriented Objective &amp; Fine-tuning</a:t>
            </a:r>
            <a:endParaRPr lang="zh-TW" altLang="en-US" sz="2400" b="1" dirty="0">
              <a:solidFill>
                <a:srgbClr val="00B050"/>
              </a:solidFill>
              <a:cs typeface="Times New Roman" panose="02020603050405020304" pitchFamily="18" charset="0"/>
            </a:endParaRPr>
          </a:p>
        </p:txBody>
      </p:sp>
      <p:sp>
        <p:nvSpPr>
          <p:cNvPr id="19" name="內容版面配置區 6">
            <a:extLst>
              <a:ext uri="{FF2B5EF4-FFF2-40B4-BE49-F238E27FC236}">
                <a16:creationId xmlns:a16="http://schemas.microsoft.com/office/drawing/2014/main" id="{E695B8B2-5C8E-4A1B-BB81-B00B5B67D143}"/>
              </a:ext>
            </a:extLst>
          </p:cNvPr>
          <p:cNvSpPr>
            <a:spLocks noGrp="1"/>
          </p:cNvSpPr>
          <p:nvPr>
            <p:ph idx="1"/>
          </p:nvPr>
        </p:nvSpPr>
        <p:spPr>
          <a:xfrm>
            <a:off x="1066800" y="1428290"/>
            <a:ext cx="6655904" cy="1165823"/>
          </a:xfrm>
        </p:spPr>
        <p:txBody>
          <a:bodyPr>
            <a:normAutofit/>
          </a:bodyPr>
          <a:lstStyle/>
          <a:p>
            <a:r>
              <a:rPr lang="en-US" altLang="zh-TW" dirty="0"/>
              <a:t>The domain-oriented objective in the high level for question q is</a:t>
            </a:r>
            <a:endParaRPr lang="en-US" altLang="zh-TW" sz="7600" b="1" dirty="0"/>
          </a:p>
        </p:txBody>
      </p:sp>
      <p:sp>
        <p:nvSpPr>
          <p:cNvPr id="7" name="投影片編號版面配置區 3">
            <a:extLst>
              <a:ext uri="{FF2B5EF4-FFF2-40B4-BE49-F238E27FC236}">
                <a16:creationId xmlns:a16="http://schemas.microsoft.com/office/drawing/2014/main" id="{C8CD4E2C-6A79-48A9-B997-C0FF0E844A7E}"/>
              </a:ext>
            </a:extLst>
          </p:cNvPr>
          <p:cNvSpPr>
            <a:spLocks noGrp="1"/>
          </p:cNvSpPr>
          <p:nvPr>
            <p:ph type="sldNum" sz="quarter" idx="12"/>
          </p:nvPr>
        </p:nvSpPr>
        <p:spPr>
          <a:xfrm>
            <a:off x="8610600" y="6356350"/>
            <a:ext cx="2743200" cy="365125"/>
          </a:xfrm>
        </p:spPr>
        <p:txBody>
          <a:bodyPr/>
          <a:lstStyle/>
          <a:p>
            <a:fld id="{20F82C75-CA2E-49C2-9FD4-CF4B51906EA3}" type="slidenum">
              <a:rPr lang="zh-TW" altLang="en-US" sz="2400" smtClean="0"/>
              <a:t>17</a:t>
            </a:fld>
            <a:endParaRPr lang="zh-TW" altLang="en-US" sz="2400" dirty="0"/>
          </a:p>
        </p:txBody>
      </p:sp>
      <p:pic>
        <p:nvPicPr>
          <p:cNvPr id="5" name="圖片 4">
            <a:extLst>
              <a:ext uri="{FF2B5EF4-FFF2-40B4-BE49-F238E27FC236}">
                <a16:creationId xmlns:a16="http://schemas.microsoft.com/office/drawing/2014/main" id="{2D27DE57-FEAC-4D3D-8A87-B12A1D8F18EB}"/>
              </a:ext>
            </a:extLst>
          </p:cNvPr>
          <p:cNvPicPr>
            <a:picLocks noChangeAspect="1"/>
          </p:cNvPicPr>
          <p:nvPr/>
        </p:nvPicPr>
        <p:blipFill rotWithShape="1">
          <a:blip r:embed="rId3"/>
          <a:srcRect l="64217" t="2049" r="1106" b="9057"/>
          <a:stretch/>
        </p:blipFill>
        <p:spPr>
          <a:xfrm>
            <a:off x="8241130" y="603342"/>
            <a:ext cx="3821661" cy="4144189"/>
          </a:xfrm>
          <a:prstGeom prst="rect">
            <a:avLst/>
          </a:prstGeom>
        </p:spPr>
      </p:pic>
      <p:pic>
        <p:nvPicPr>
          <p:cNvPr id="3" name="圖片 2">
            <a:extLst>
              <a:ext uri="{FF2B5EF4-FFF2-40B4-BE49-F238E27FC236}">
                <a16:creationId xmlns:a16="http://schemas.microsoft.com/office/drawing/2014/main" id="{0D9E1D81-19FF-4191-A296-D6FD7F0E2202}"/>
              </a:ext>
            </a:extLst>
          </p:cNvPr>
          <p:cNvPicPr>
            <a:picLocks noChangeAspect="1"/>
          </p:cNvPicPr>
          <p:nvPr/>
        </p:nvPicPr>
        <p:blipFill>
          <a:blip r:embed="rId4"/>
          <a:stretch>
            <a:fillRect/>
          </a:stretch>
        </p:blipFill>
        <p:spPr>
          <a:xfrm>
            <a:off x="1501830" y="2510288"/>
            <a:ext cx="3268954" cy="595273"/>
          </a:xfrm>
          <a:prstGeom prst="rect">
            <a:avLst/>
          </a:prstGeom>
        </p:spPr>
      </p:pic>
      <p:pic>
        <p:nvPicPr>
          <p:cNvPr id="4" name="圖片 3">
            <a:extLst>
              <a:ext uri="{FF2B5EF4-FFF2-40B4-BE49-F238E27FC236}">
                <a16:creationId xmlns:a16="http://schemas.microsoft.com/office/drawing/2014/main" id="{D6698AB2-F308-4374-A8D3-18C0F0197B58}"/>
              </a:ext>
            </a:extLst>
          </p:cNvPr>
          <p:cNvPicPr>
            <a:picLocks noChangeAspect="1"/>
          </p:cNvPicPr>
          <p:nvPr/>
        </p:nvPicPr>
        <p:blipFill>
          <a:blip r:embed="rId5"/>
          <a:stretch>
            <a:fillRect/>
          </a:stretch>
        </p:blipFill>
        <p:spPr>
          <a:xfrm>
            <a:off x="1501830" y="4090388"/>
            <a:ext cx="2933333" cy="657143"/>
          </a:xfrm>
          <a:prstGeom prst="rect">
            <a:avLst/>
          </a:prstGeom>
        </p:spPr>
      </p:pic>
      <p:sp>
        <p:nvSpPr>
          <p:cNvPr id="10" name="內容版面配置區 6">
            <a:extLst>
              <a:ext uri="{FF2B5EF4-FFF2-40B4-BE49-F238E27FC236}">
                <a16:creationId xmlns:a16="http://schemas.microsoft.com/office/drawing/2014/main" id="{B6228D04-9F9F-4130-9BA6-FBD6568F42FB}"/>
              </a:ext>
            </a:extLst>
          </p:cNvPr>
          <p:cNvSpPr txBox="1">
            <a:spLocks/>
          </p:cNvSpPr>
          <p:nvPr/>
        </p:nvSpPr>
        <p:spPr>
          <a:xfrm>
            <a:off x="1066800" y="3342250"/>
            <a:ext cx="6655904" cy="657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Hierarchical pre-training objective:</a:t>
            </a:r>
            <a:endParaRPr lang="en-US" altLang="zh-TW" sz="7600" b="1" dirty="0"/>
          </a:p>
        </p:txBody>
      </p:sp>
      <p:sp>
        <p:nvSpPr>
          <p:cNvPr id="11" name="內容版面配置區 6">
            <a:extLst>
              <a:ext uri="{FF2B5EF4-FFF2-40B4-BE49-F238E27FC236}">
                <a16:creationId xmlns:a16="http://schemas.microsoft.com/office/drawing/2014/main" id="{009A80CD-0A27-4BB3-8547-8EFCAE3EC9A5}"/>
              </a:ext>
            </a:extLst>
          </p:cNvPr>
          <p:cNvSpPr txBox="1">
            <a:spLocks/>
          </p:cNvSpPr>
          <p:nvPr/>
        </p:nvSpPr>
        <p:spPr>
          <a:xfrm>
            <a:off x="1066799" y="4838524"/>
            <a:ext cx="7174331" cy="1517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b="1" dirty="0">
                <a:solidFill>
                  <a:srgbClr val="0070C0"/>
                </a:solidFill>
              </a:rPr>
              <a:t>Fine-tuning</a:t>
            </a:r>
            <a:r>
              <a:rPr lang="en-US" altLang="zh-TW" dirty="0"/>
              <a:t>:</a:t>
            </a:r>
          </a:p>
          <a:p>
            <a:pPr lvl="1"/>
            <a:r>
              <a:rPr lang="en-US" altLang="zh-TW" dirty="0" err="1"/>
              <a:t>QuesNet</a:t>
            </a:r>
            <a:r>
              <a:rPr lang="en-US" altLang="zh-TW" dirty="0"/>
              <a:t> representation is </a:t>
            </a:r>
            <a:r>
              <a:rPr lang="en-US" altLang="zh-TW" b="1" u="sng" dirty="0">
                <a:solidFill>
                  <a:srgbClr val="FF0000"/>
                </a:solidFill>
              </a:rPr>
              <a:t>easy</a:t>
            </a:r>
            <a:r>
              <a:rPr lang="en-US" altLang="zh-TW" dirty="0"/>
              <a:t> to apply to different downstream tasks and do fine-tuning</a:t>
            </a:r>
            <a:endParaRPr lang="en-US" altLang="zh-TW" sz="2800" b="1" dirty="0"/>
          </a:p>
        </p:txBody>
      </p:sp>
    </p:spTree>
    <p:extLst>
      <p:ext uri="{BB962C8B-B14F-4D97-AF65-F5344CB8AC3E}">
        <p14:creationId xmlns:p14="http://schemas.microsoft.com/office/powerpoint/2010/main" val="62862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b="1" dirty="0">
                <a:solidFill>
                  <a:srgbClr val="0070C0"/>
                </a:solidFill>
                <a:cs typeface="Times New Roman" panose="02020603050405020304" pitchFamily="18" charset="0"/>
              </a:rPr>
              <a:t>OUTLINE</a:t>
            </a:r>
            <a:endParaRPr lang="zh-TW" altLang="en-US" sz="4400" b="1" dirty="0">
              <a:solidFill>
                <a:srgbClr val="0070C0"/>
              </a:solidFill>
              <a:cs typeface="Times New Roman" panose="02020603050405020304" pitchFamily="18" charset="0"/>
            </a:endParaRPr>
          </a:p>
        </p:txBody>
      </p:sp>
      <p:sp>
        <p:nvSpPr>
          <p:cNvPr id="3" name="內容版面配置區 2"/>
          <p:cNvSpPr>
            <a:spLocks noGrp="1"/>
          </p:cNvSpPr>
          <p:nvPr>
            <p:ph idx="1"/>
          </p:nvPr>
        </p:nvSpPr>
        <p:spPr>
          <a:xfrm>
            <a:off x="2058786" y="2413773"/>
            <a:ext cx="3169919" cy="3241592"/>
          </a:xfrm>
        </p:spPr>
        <p:txBody>
          <a:bodyPr>
            <a:normAutofit/>
          </a:bodyPr>
          <a:lstStyle/>
          <a:p>
            <a:pPr>
              <a:buClrTx/>
              <a:buFont typeface="Wingdings" panose="05000000000000000000" pitchFamily="2" charset="2"/>
              <a:buChar char="l"/>
            </a:pPr>
            <a:r>
              <a:rPr lang="en-US" altLang="zh-TW" sz="3200" dirty="0">
                <a:solidFill>
                  <a:schemeClr val="bg1">
                    <a:lumMod val="75000"/>
                  </a:schemeClr>
                </a:solidFill>
              </a:rPr>
              <a:t>Introduction</a:t>
            </a:r>
          </a:p>
          <a:p>
            <a:pPr>
              <a:buFont typeface="Wingdings" panose="05000000000000000000" pitchFamily="2" charset="2"/>
              <a:buChar char="l"/>
            </a:pPr>
            <a:r>
              <a:rPr lang="en-US" altLang="zh-TW" sz="3200" dirty="0">
                <a:solidFill>
                  <a:schemeClr val="bg1">
                    <a:lumMod val="75000"/>
                  </a:schemeClr>
                </a:solidFill>
              </a:rPr>
              <a:t>Method</a:t>
            </a:r>
          </a:p>
          <a:p>
            <a:pPr>
              <a:buClrTx/>
              <a:buFont typeface="Wingdings" panose="05000000000000000000" pitchFamily="2" charset="2"/>
              <a:buChar char="l"/>
            </a:pPr>
            <a:r>
              <a:rPr lang="en-US" altLang="zh-TW" sz="3200" dirty="0"/>
              <a:t>Experiment</a:t>
            </a:r>
          </a:p>
          <a:p>
            <a:pPr>
              <a:buClrTx/>
              <a:buFont typeface="Wingdings" panose="05000000000000000000" pitchFamily="2" charset="2"/>
              <a:buChar char="l"/>
            </a:pPr>
            <a:r>
              <a:rPr lang="en-US" altLang="zh-TW" sz="3200" dirty="0">
                <a:solidFill>
                  <a:schemeClr val="bg1">
                    <a:lumMod val="75000"/>
                  </a:schemeClr>
                </a:solidFill>
              </a:rPr>
              <a:t>Conclusion</a:t>
            </a:r>
            <a:endParaRPr lang="zh-TW" altLang="en-US" sz="3200" dirty="0">
              <a:solidFill>
                <a:schemeClr val="bg1">
                  <a:lumMod val="75000"/>
                </a:schemeClr>
              </a:solidFill>
            </a:endParaRPr>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t>18</a:t>
            </a:fld>
            <a:endParaRPr lang="zh-TW" altLang="en-US" sz="2400" dirty="0"/>
          </a:p>
        </p:txBody>
      </p:sp>
    </p:spTree>
    <p:extLst>
      <p:ext uri="{BB962C8B-B14F-4D97-AF65-F5344CB8AC3E}">
        <p14:creationId xmlns:p14="http://schemas.microsoft.com/office/powerpoint/2010/main" val="304232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70C0"/>
                </a:solidFill>
                <a:cs typeface="Times New Roman" panose="02020603050405020304" pitchFamily="18" charset="0"/>
              </a:rPr>
              <a:t>EXPERIMENT</a:t>
            </a:r>
            <a:r>
              <a:rPr lang="en-US" altLang="zh-TW" b="1" dirty="0"/>
              <a:t> </a:t>
            </a:r>
            <a:r>
              <a:rPr lang="en-US" altLang="zh-TW" sz="2800" b="1" dirty="0" err="1">
                <a:solidFill>
                  <a:srgbClr val="00B050"/>
                </a:solidFill>
              </a:rPr>
              <a:t>DataSets</a:t>
            </a:r>
            <a:endParaRPr lang="zh-TW" altLang="en-US" dirty="0">
              <a:solidFill>
                <a:srgbClr val="00B050"/>
              </a:solidFill>
            </a:endParaRPr>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t>19</a:t>
            </a:fld>
            <a:endParaRPr lang="zh-TW" altLang="en-US" sz="2400" dirty="0"/>
          </a:p>
        </p:txBody>
      </p:sp>
      <p:sp>
        <p:nvSpPr>
          <p:cNvPr id="5" name="內容版面配置區 6">
            <a:extLst>
              <a:ext uri="{FF2B5EF4-FFF2-40B4-BE49-F238E27FC236}">
                <a16:creationId xmlns:a16="http://schemas.microsoft.com/office/drawing/2014/main" id="{89382E55-F52D-4580-83D3-1B9345BBC6D9}"/>
              </a:ext>
            </a:extLst>
          </p:cNvPr>
          <p:cNvSpPr>
            <a:spLocks noGrp="1"/>
          </p:cNvSpPr>
          <p:nvPr>
            <p:ph idx="1"/>
          </p:nvPr>
        </p:nvSpPr>
        <p:spPr>
          <a:xfrm>
            <a:off x="1097279" y="1577380"/>
            <a:ext cx="9289111" cy="964189"/>
          </a:xfrm>
        </p:spPr>
        <p:txBody>
          <a:bodyPr>
            <a:normAutofit/>
          </a:bodyPr>
          <a:lstStyle/>
          <a:p>
            <a:r>
              <a:rPr lang="en-US" altLang="zh-TW" dirty="0"/>
              <a:t>About </a:t>
            </a:r>
            <a:r>
              <a:rPr lang="en-US" altLang="zh-TW" dirty="0">
                <a:solidFill>
                  <a:srgbClr val="00B0F0"/>
                </a:solidFill>
              </a:rPr>
              <a:t>25%</a:t>
            </a:r>
            <a:r>
              <a:rPr lang="en-US" altLang="zh-TW" dirty="0"/>
              <a:t> of questions contain </a:t>
            </a:r>
            <a:r>
              <a:rPr lang="en-US" altLang="zh-TW" dirty="0">
                <a:solidFill>
                  <a:srgbClr val="00B0F0"/>
                </a:solidFill>
              </a:rPr>
              <a:t>image</a:t>
            </a:r>
            <a:r>
              <a:rPr lang="en-US" altLang="zh-TW" dirty="0"/>
              <a:t> content, and about </a:t>
            </a:r>
            <a:r>
              <a:rPr lang="en-US" altLang="zh-TW" dirty="0">
                <a:solidFill>
                  <a:srgbClr val="92D050"/>
                </a:solidFill>
              </a:rPr>
              <a:t>72%</a:t>
            </a:r>
            <a:r>
              <a:rPr lang="en-US" altLang="zh-TW" dirty="0"/>
              <a:t> of questions contain </a:t>
            </a:r>
            <a:r>
              <a:rPr lang="en-US" altLang="zh-TW" dirty="0">
                <a:solidFill>
                  <a:srgbClr val="92D050"/>
                </a:solidFill>
              </a:rPr>
              <a:t>side information</a:t>
            </a:r>
            <a:r>
              <a:rPr lang="en-US" altLang="zh-TW" dirty="0"/>
              <a:t>.</a:t>
            </a:r>
            <a:endParaRPr lang="zh-TW" altLang="en-US" sz="4800" b="1" dirty="0"/>
          </a:p>
        </p:txBody>
      </p:sp>
      <p:pic>
        <p:nvPicPr>
          <p:cNvPr id="6" name="圖片 5">
            <a:extLst>
              <a:ext uri="{FF2B5EF4-FFF2-40B4-BE49-F238E27FC236}">
                <a16:creationId xmlns:a16="http://schemas.microsoft.com/office/drawing/2014/main" id="{1CB8BD3A-0814-4B33-8615-D4692224ED89}"/>
              </a:ext>
            </a:extLst>
          </p:cNvPr>
          <p:cNvPicPr>
            <a:picLocks noChangeAspect="1"/>
          </p:cNvPicPr>
          <p:nvPr/>
        </p:nvPicPr>
        <p:blipFill>
          <a:blip r:embed="rId3"/>
          <a:stretch>
            <a:fillRect/>
          </a:stretch>
        </p:blipFill>
        <p:spPr>
          <a:xfrm>
            <a:off x="1857984" y="2504662"/>
            <a:ext cx="7767700" cy="3814780"/>
          </a:xfrm>
          <a:prstGeom prst="rect">
            <a:avLst/>
          </a:prstGeom>
        </p:spPr>
      </p:pic>
      <p:sp>
        <p:nvSpPr>
          <p:cNvPr id="7" name="矩形 6">
            <a:extLst>
              <a:ext uri="{FF2B5EF4-FFF2-40B4-BE49-F238E27FC236}">
                <a16:creationId xmlns:a16="http://schemas.microsoft.com/office/drawing/2014/main" id="{3B078DA3-AF74-4FC3-9ECF-5FB59E06D392}"/>
              </a:ext>
            </a:extLst>
          </p:cNvPr>
          <p:cNvSpPr/>
          <p:nvPr/>
        </p:nvSpPr>
        <p:spPr>
          <a:xfrm>
            <a:off x="2087218" y="5594920"/>
            <a:ext cx="7066721" cy="418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79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b="1" dirty="0">
                <a:solidFill>
                  <a:srgbClr val="0070C0"/>
                </a:solidFill>
                <a:cs typeface="Times New Roman" panose="02020603050405020304" pitchFamily="18" charset="0"/>
              </a:rPr>
              <a:t>OUTLINE</a:t>
            </a:r>
            <a:endParaRPr lang="zh-TW" altLang="en-US" sz="4400" b="1" dirty="0">
              <a:solidFill>
                <a:srgbClr val="0070C0"/>
              </a:solidFill>
              <a:cs typeface="Times New Roman" panose="02020603050405020304" pitchFamily="18" charset="0"/>
            </a:endParaRPr>
          </a:p>
        </p:txBody>
      </p:sp>
      <p:sp>
        <p:nvSpPr>
          <p:cNvPr id="3" name="內容版面配置區 2"/>
          <p:cNvSpPr>
            <a:spLocks noGrp="1"/>
          </p:cNvSpPr>
          <p:nvPr>
            <p:ph idx="1"/>
          </p:nvPr>
        </p:nvSpPr>
        <p:spPr>
          <a:xfrm>
            <a:off x="2058786" y="2413772"/>
            <a:ext cx="3169919" cy="3211775"/>
          </a:xfrm>
        </p:spPr>
        <p:txBody>
          <a:bodyPr>
            <a:normAutofit/>
          </a:bodyPr>
          <a:lstStyle/>
          <a:p>
            <a:pPr>
              <a:buClrTx/>
              <a:buFont typeface="Wingdings" panose="05000000000000000000" pitchFamily="2" charset="2"/>
              <a:buChar char="l"/>
            </a:pPr>
            <a:r>
              <a:rPr lang="en-US" altLang="zh-TW" sz="3200" dirty="0"/>
              <a:t>Introduction</a:t>
            </a:r>
          </a:p>
          <a:p>
            <a:pPr>
              <a:buFont typeface="Wingdings" panose="05000000000000000000" pitchFamily="2" charset="2"/>
              <a:buChar char="l"/>
            </a:pPr>
            <a:r>
              <a:rPr lang="en-US" altLang="zh-TW" sz="3200" dirty="0">
                <a:solidFill>
                  <a:schemeClr val="bg1">
                    <a:lumMod val="75000"/>
                  </a:schemeClr>
                </a:solidFill>
              </a:rPr>
              <a:t>Method</a:t>
            </a:r>
            <a:endParaRPr lang="en-US" altLang="zh-TW" sz="3200" dirty="0"/>
          </a:p>
          <a:p>
            <a:pPr>
              <a:buClrTx/>
              <a:buFont typeface="Wingdings" panose="05000000000000000000" pitchFamily="2" charset="2"/>
              <a:buChar char="l"/>
            </a:pPr>
            <a:r>
              <a:rPr lang="en-US" altLang="zh-TW" sz="3200" dirty="0">
                <a:solidFill>
                  <a:schemeClr val="bg1">
                    <a:lumMod val="75000"/>
                  </a:schemeClr>
                </a:solidFill>
              </a:rPr>
              <a:t>Experiment</a:t>
            </a:r>
          </a:p>
          <a:p>
            <a:pPr>
              <a:buClrTx/>
              <a:buFont typeface="Wingdings" panose="05000000000000000000" pitchFamily="2" charset="2"/>
              <a:buChar char="l"/>
            </a:pPr>
            <a:r>
              <a:rPr lang="en-US" altLang="zh-TW" sz="3200" dirty="0">
                <a:solidFill>
                  <a:schemeClr val="bg1">
                    <a:lumMod val="75000"/>
                  </a:schemeClr>
                </a:solidFill>
              </a:rPr>
              <a:t>Conclusion</a:t>
            </a:r>
            <a:endParaRPr lang="zh-TW" altLang="en-US" sz="3200" dirty="0">
              <a:solidFill>
                <a:schemeClr val="bg1">
                  <a:lumMod val="75000"/>
                </a:schemeClr>
              </a:solidFill>
            </a:endParaRPr>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t>2</a:t>
            </a:fld>
            <a:endParaRPr lang="zh-TW" altLang="en-US" sz="2400" dirty="0"/>
          </a:p>
        </p:txBody>
      </p:sp>
    </p:spTree>
    <p:extLst>
      <p:ext uri="{BB962C8B-B14F-4D97-AF65-F5344CB8AC3E}">
        <p14:creationId xmlns:p14="http://schemas.microsoft.com/office/powerpoint/2010/main" val="5870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70C0"/>
                </a:solidFill>
                <a:cs typeface="Times New Roman" panose="02020603050405020304" pitchFamily="18" charset="0"/>
              </a:rPr>
              <a:t>EXPERIMENT </a:t>
            </a:r>
            <a:r>
              <a:rPr lang="en-US" altLang="zh-TW" sz="2800" b="1" dirty="0" err="1">
                <a:solidFill>
                  <a:srgbClr val="00B050"/>
                </a:solidFill>
              </a:rPr>
              <a:t>QuesNet</a:t>
            </a:r>
            <a:r>
              <a:rPr lang="en-US" altLang="zh-TW" sz="2800" b="1" dirty="0">
                <a:solidFill>
                  <a:srgbClr val="00B050"/>
                </a:solidFill>
              </a:rPr>
              <a:t> Setup</a:t>
            </a:r>
            <a:endParaRPr lang="zh-TW" altLang="en-US" sz="2800" b="1" dirty="0">
              <a:solidFill>
                <a:srgbClr val="00B050"/>
              </a:solidFill>
            </a:endParaRPr>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pPr/>
              <a:t>20</a:t>
            </a:fld>
            <a:endParaRPr lang="zh-TW" altLang="en-US" sz="2400" dirty="0"/>
          </a:p>
        </p:txBody>
      </p:sp>
      <p:sp>
        <p:nvSpPr>
          <p:cNvPr id="10" name="內容版面配置區 6">
            <a:extLst>
              <a:ext uri="{FF2B5EF4-FFF2-40B4-BE49-F238E27FC236}">
                <a16:creationId xmlns:a16="http://schemas.microsoft.com/office/drawing/2014/main" id="{6DD3303C-E691-4CAD-AD69-66AD0361E760}"/>
              </a:ext>
            </a:extLst>
          </p:cNvPr>
          <p:cNvSpPr>
            <a:spLocks noGrp="1"/>
          </p:cNvSpPr>
          <p:nvPr>
            <p:ph idx="1"/>
          </p:nvPr>
        </p:nvSpPr>
        <p:spPr>
          <a:xfrm>
            <a:off x="1097279" y="1577381"/>
            <a:ext cx="9289111" cy="658924"/>
          </a:xfrm>
        </p:spPr>
        <p:txBody>
          <a:bodyPr>
            <a:normAutofit/>
          </a:bodyPr>
          <a:lstStyle/>
          <a:p>
            <a:pPr marL="0" indent="0">
              <a:buNone/>
            </a:pPr>
            <a:r>
              <a:rPr lang="en-US" altLang="zh-TW" dirty="0"/>
              <a:t>1.  The embedding modules all output vectors of size : </a:t>
            </a:r>
            <a:r>
              <a:rPr lang="en-US" altLang="zh-TW" dirty="0">
                <a:solidFill>
                  <a:srgbClr val="0070C0"/>
                </a:solidFill>
              </a:rPr>
              <a:t>128</a:t>
            </a:r>
            <a:r>
              <a:rPr lang="en-US" altLang="zh-TW" dirty="0">
                <a:solidFill>
                  <a:srgbClr val="00B050"/>
                </a:solidFill>
              </a:rPr>
              <a:t> </a:t>
            </a:r>
            <a:r>
              <a:rPr lang="en-US" altLang="zh-TW" dirty="0"/>
              <a:t>(N</a:t>
            </a:r>
            <a:r>
              <a:rPr lang="en-US" altLang="zh-TW" baseline="-25000" dirty="0"/>
              <a:t>e</a:t>
            </a:r>
            <a:r>
              <a:rPr lang="en-US" altLang="zh-TW" dirty="0"/>
              <a:t>).</a:t>
            </a:r>
            <a:endParaRPr lang="zh-TW" altLang="en-US" sz="4800" b="1" dirty="0"/>
          </a:p>
        </p:txBody>
      </p:sp>
      <p:sp>
        <p:nvSpPr>
          <p:cNvPr id="11" name="內容版面配置區 6">
            <a:extLst>
              <a:ext uri="{FF2B5EF4-FFF2-40B4-BE49-F238E27FC236}">
                <a16:creationId xmlns:a16="http://schemas.microsoft.com/office/drawing/2014/main" id="{A15953A4-50E7-4B1E-AE51-095DAC3B35F9}"/>
              </a:ext>
            </a:extLst>
          </p:cNvPr>
          <p:cNvSpPr txBox="1">
            <a:spLocks/>
          </p:cNvSpPr>
          <p:nvPr/>
        </p:nvSpPr>
        <p:spPr>
          <a:xfrm>
            <a:off x="1097276" y="2086561"/>
            <a:ext cx="9438199" cy="982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2.  </a:t>
            </a:r>
            <a:r>
              <a:rPr lang="en-US" altLang="zh-TW" dirty="0">
                <a:solidFill>
                  <a:srgbClr val="0070C0"/>
                </a:solidFill>
              </a:rPr>
              <a:t>Image</a:t>
            </a:r>
            <a:r>
              <a:rPr lang="en-US" altLang="zh-TW" dirty="0"/>
              <a:t> : 4 layer CNN </a:t>
            </a:r>
          </a:p>
          <a:p>
            <a:pPr lvl="1"/>
            <a:r>
              <a:rPr lang="en-US" altLang="zh-TW" dirty="0"/>
              <a:t>The size of feature maps at each layer is 16, 32, 32, 64</a:t>
            </a:r>
            <a:endParaRPr lang="zh-TW" altLang="en-US" sz="4400" b="1" dirty="0"/>
          </a:p>
        </p:txBody>
      </p:sp>
      <p:sp>
        <p:nvSpPr>
          <p:cNvPr id="12" name="內容版面配置區 6">
            <a:extLst>
              <a:ext uri="{FF2B5EF4-FFF2-40B4-BE49-F238E27FC236}">
                <a16:creationId xmlns:a16="http://schemas.microsoft.com/office/drawing/2014/main" id="{1FFE007B-3FAB-4299-A2F4-B32DAD5F5E71}"/>
              </a:ext>
            </a:extLst>
          </p:cNvPr>
          <p:cNvSpPr txBox="1">
            <a:spLocks/>
          </p:cNvSpPr>
          <p:nvPr/>
        </p:nvSpPr>
        <p:spPr>
          <a:xfrm>
            <a:off x="1097276" y="2951483"/>
            <a:ext cx="9438199" cy="982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3.  </a:t>
            </a:r>
            <a:r>
              <a:rPr lang="en-US" altLang="zh-TW" dirty="0">
                <a:solidFill>
                  <a:srgbClr val="0070C0"/>
                </a:solidFill>
              </a:rPr>
              <a:t>Side information </a:t>
            </a:r>
            <a:r>
              <a:rPr lang="en-US" altLang="zh-TW" dirty="0"/>
              <a:t>: </a:t>
            </a:r>
          </a:p>
          <a:p>
            <a:pPr lvl="1"/>
            <a:r>
              <a:rPr lang="en-US" altLang="zh-TW" dirty="0"/>
              <a:t>two-layer fully connected neural networks</a:t>
            </a:r>
          </a:p>
        </p:txBody>
      </p:sp>
      <p:sp>
        <p:nvSpPr>
          <p:cNvPr id="13" name="內容版面配置區 6">
            <a:extLst>
              <a:ext uri="{FF2B5EF4-FFF2-40B4-BE49-F238E27FC236}">
                <a16:creationId xmlns:a16="http://schemas.microsoft.com/office/drawing/2014/main" id="{6C811C7D-DBDE-4985-AF5A-4431140E36D6}"/>
              </a:ext>
            </a:extLst>
          </p:cNvPr>
          <p:cNvSpPr txBox="1">
            <a:spLocks/>
          </p:cNvSpPr>
          <p:nvPr/>
        </p:nvSpPr>
        <p:spPr>
          <a:xfrm>
            <a:off x="1097276" y="3862143"/>
            <a:ext cx="9438199" cy="982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4.  The size of the hidden layer : </a:t>
            </a:r>
            <a:r>
              <a:rPr lang="en-US" altLang="zh-TW" dirty="0">
                <a:solidFill>
                  <a:srgbClr val="0070C0"/>
                </a:solidFill>
              </a:rPr>
              <a:t>256</a:t>
            </a:r>
          </a:p>
        </p:txBody>
      </p:sp>
      <p:sp>
        <p:nvSpPr>
          <p:cNvPr id="14" name="內容版面配置區 6">
            <a:extLst>
              <a:ext uri="{FF2B5EF4-FFF2-40B4-BE49-F238E27FC236}">
                <a16:creationId xmlns:a16="http://schemas.microsoft.com/office/drawing/2014/main" id="{7ECC73A8-F791-43D6-9445-B14957D7DBB4}"/>
              </a:ext>
            </a:extLst>
          </p:cNvPr>
          <p:cNvSpPr txBox="1">
            <a:spLocks/>
          </p:cNvSpPr>
          <p:nvPr/>
        </p:nvSpPr>
        <p:spPr>
          <a:xfrm>
            <a:off x="1097276" y="4540328"/>
            <a:ext cx="9438199" cy="982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5.  Use </a:t>
            </a:r>
            <a:r>
              <a:rPr lang="en-US" altLang="zh-TW" dirty="0">
                <a:solidFill>
                  <a:srgbClr val="0070C0"/>
                </a:solidFill>
              </a:rPr>
              <a:t>L = 4 </a:t>
            </a:r>
            <a:r>
              <a:rPr lang="en-US" altLang="zh-TW" dirty="0"/>
              <a:t>layer of bi-LSTM and </a:t>
            </a:r>
            <a:r>
              <a:rPr lang="en-US" altLang="zh-TW" dirty="0">
                <a:solidFill>
                  <a:srgbClr val="0070C0"/>
                </a:solidFill>
              </a:rPr>
              <a:t>1</a:t>
            </a:r>
            <a:r>
              <a:rPr lang="en-US" altLang="zh-TW" dirty="0"/>
              <a:t> layer of self-attention</a:t>
            </a:r>
            <a:endParaRPr lang="en-US" altLang="zh-TW" dirty="0">
              <a:solidFill>
                <a:srgbClr val="0070C0"/>
              </a:solidFill>
            </a:endParaRPr>
          </a:p>
        </p:txBody>
      </p:sp>
      <p:sp>
        <p:nvSpPr>
          <p:cNvPr id="15" name="內容版面配置區 6">
            <a:extLst>
              <a:ext uri="{FF2B5EF4-FFF2-40B4-BE49-F238E27FC236}">
                <a16:creationId xmlns:a16="http://schemas.microsoft.com/office/drawing/2014/main" id="{573E5DAE-2AD7-4485-BA70-61C24E9366D7}"/>
              </a:ext>
            </a:extLst>
          </p:cNvPr>
          <p:cNvSpPr txBox="1">
            <a:spLocks/>
          </p:cNvSpPr>
          <p:nvPr/>
        </p:nvSpPr>
        <p:spPr>
          <a:xfrm>
            <a:off x="1097276" y="5280619"/>
            <a:ext cx="9438199" cy="982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6.  Dropout layers : dropout probability as </a:t>
            </a:r>
            <a:r>
              <a:rPr lang="en-US" altLang="zh-TW" dirty="0">
                <a:solidFill>
                  <a:srgbClr val="0070C0"/>
                </a:solidFill>
              </a:rPr>
              <a:t>0.2</a:t>
            </a:r>
          </a:p>
        </p:txBody>
      </p:sp>
    </p:spTree>
    <p:extLst>
      <p:ext uri="{BB962C8B-B14F-4D97-AF65-F5344CB8AC3E}">
        <p14:creationId xmlns:p14="http://schemas.microsoft.com/office/powerpoint/2010/main" val="110700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C29B82D-9922-425F-B898-9A94647B7537}"/>
              </a:ext>
            </a:extLst>
          </p:cNvPr>
          <p:cNvPicPr>
            <a:picLocks noChangeAspect="1"/>
          </p:cNvPicPr>
          <p:nvPr/>
        </p:nvPicPr>
        <p:blipFill>
          <a:blip r:embed="rId3"/>
          <a:stretch>
            <a:fillRect/>
          </a:stretch>
        </p:blipFill>
        <p:spPr>
          <a:xfrm>
            <a:off x="191238" y="2299375"/>
            <a:ext cx="11809524" cy="3009524"/>
          </a:xfrm>
          <a:prstGeom prst="rect">
            <a:avLst/>
          </a:prstGeom>
        </p:spPr>
      </p:pic>
      <p:sp>
        <p:nvSpPr>
          <p:cNvPr id="2" name="標題 1"/>
          <p:cNvSpPr>
            <a:spLocks noGrp="1"/>
          </p:cNvSpPr>
          <p:nvPr>
            <p:ph type="title"/>
          </p:nvPr>
        </p:nvSpPr>
        <p:spPr/>
        <p:txBody>
          <a:bodyPr/>
          <a:lstStyle/>
          <a:p>
            <a:r>
              <a:rPr lang="en-US" altLang="zh-TW" b="1" dirty="0">
                <a:solidFill>
                  <a:srgbClr val="0070C0"/>
                </a:solidFill>
                <a:cs typeface="Times New Roman" panose="02020603050405020304" pitchFamily="18" charset="0"/>
              </a:rPr>
              <a:t>EXPERIMENT </a:t>
            </a:r>
            <a:r>
              <a:rPr lang="en-US" altLang="zh-TW" sz="2800" b="1" dirty="0">
                <a:solidFill>
                  <a:srgbClr val="00B050"/>
                </a:solidFill>
              </a:rPr>
              <a:t>Comparison Methods</a:t>
            </a:r>
            <a:endParaRPr lang="zh-TW" altLang="en-US" sz="2800" b="1" dirty="0">
              <a:solidFill>
                <a:srgbClr val="00B050"/>
              </a:solidFill>
            </a:endParaRPr>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pPr/>
              <a:t>21</a:t>
            </a:fld>
            <a:endParaRPr lang="zh-TW" altLang="en-US" sz="2400" dirty="0"/>
          </a:p>
        </p:txBody>
      </p:sp>
      <p:sp>
        <p:nvSpPr>
          <p:cNvPr id="11" name="矩形 10">
            <a:extLst>
              <a:ext uri="{FF2B5EF4-FFF2-40B4-BE49-F238E27FC236}">
                <a16:creationId xmlns:a16="http://schemas.microsoft.com/office/drawing/2014/main" id="{C541BE00-0C9F-4C61-9041-2A558A7A74ED}"/>
              </a:ext>
            </a:extLst>
          </p:cNvPr>
          <p:cNvSpPr/>
          <p:nvPr/>
        </p:nvSpPr>
        <p:spPr>
          <a:xfrm>
            <a:off x="1384852" y="4782379"/>
            <a:ext cx="5105400" cy="2468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6AD1E066-9342-4109-95F1-90F971442A4B}"/>
              </a:ext>
            </a:extLst>
          </p:cNvPr>
          <p:cNvSpPr/>
          <p:nvPr/>
        </p:nvSpPr>
        <p:spPr>
          <a:xfrm>
            <a:off x="9952383" y="4790664"/>
            <a:ext cx="1560444" cy="2468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F94EA678-F8B2-4C83-987F-AF136C00CF40}"/>
              </a:ext>
            </a:extLst>
          </p:cNvPr>
          <p:cNvSpPr/>
          <p:nvPr/>
        </p:nvSpPr>
        <p:spPr>
          <a:xfrm>
            <a:off x="6626090" y="4525617"/>
            <a:ext cx="708988" cy="2567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CF90A22C-604F-43F0-98CB-ECB01959CABD}"/>
              </a:ext>
            </a:extLst>
          </p:cNvPr>
          <p:cNvSpPr/>
          <p:nvPr/>
        </p:nvSpPr>
        <p:spPr>
          <a:xfrm>
            <a:off x="9104249" y="3996079"/>
            <a:ext cx="669232" cy="2468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4195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C11F9FD-8836-4899-818D-3BB41FFB551C}"/>
              </a:ext>
            </a:extLst>
          </p:cNvPr>
          <p:cNvPicPr>
            <a:picLocks noChangeAspect="1"/>
          </p:cNvPicPr>
          <p:nvPr/>
        </p:nvPicPr>
        <p:blipFill>
          <a:blip r:embed="rId3"/>
          <a:stretch>
            <a:fillRect/>
          </a:stretch>
        </p:blipFill>
        <p:spPr>
          <a:xfrm>
            <a:off x="200762" y="1984098"/>
            <a:ext cx="11790476" cy="4123809"/>
          </a:xfrm>
          <a:prstGeom prst="rect">
            <a:avLst/>
          </a:prstGeom>
        </p:spPr>
      </p:pic>
      <p:sp>
        <p:nvSpPr>
          <p:cNvPr id="2" name="標題 1"/>
          <p:cNvSpPr>
            <a:spLocks noGrp="1"/>
          </p:cNvSpPr>
          <p:nvPr>
            <p:ph type="title"/>
          </p:nvPr>
        </p:nvSpPr>
        <p:spPr/>
        <p:txBody>
          <a:bodyPr/>
          <a:lstStyle/>
          <a:p>
            <a:r>
              <a:rPr lang="en-US" altLang="zh-TW" b="1" dirty="0">
                <a:solidFill>
                  <a:srgbClr val="0070C0"/>
                </a:solidFill>
                <a:cs typeface="Times New Roman" panose="02020603050405020304" pitchFamily="18" charset="0"/>
              </a:rPr>
              <a:t>EXPERIMENT </a:t>
            </a:r>
            <a:r>
              <a:rPr lang="en-US" altLang="zh-TW" sz="2800" b="1" dirty="0">
                <a:solidFill>
                  <a:srgbClr val="00B050"/>
                </a:solidFill>
              </a:rPr>
              <a:t>Comparison Methods</a:t>
            </a:r>
            <a:endParaRPr lang="zh-TW" altLang="en-US" sz="2800" b="1" dirty="0">
              <a:solidFill>
                <a:srgbClr val="00B050"/>
              </a:solidFill>
            </a:endParaRPr>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pPr/>
              <a:t>22</a:t>
            </a:fld>
            <a:endParaRPr lang="zh-TW" altLang="en-US" sz="2400" dirty="0"/>
          </a:p>
        </p:txBody>
      </p:sp>
      <p:sp>
        <p:nvSpPr>
          <p:cNvPr id="8" name="矩形 7">
            <a:extLst>
              <a:ext uri="{FF2B5EF4-FFF2-40B4-BE49-F238E27FC236}">
                <a16:creationId xmlns:a16="http://schemas.microsoft.com/office/drawing/2014/main" id="{C908A1C5-BEEA-4FDF-867E-234AAEDDDCE0}"/>
              </a:ext>
            </a:extLst>
          </p:cNvPr>
          <p:cNvSpPr/>
          <p:nvPr/>
        </p:nvSpPr>
        <p:spPr>
          <a:xfrm>
            <a:off x="1639956" y="5638112"/>
            <a:ext cx="5059017" cy="255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FA2FF752-CF81-4158-8A25-5C925365C187}"/>
              </a:ext>
            </a:extLst>
          </p:cNvPr>
          <p:cNvSpPr/>
          <p:nvPr/>
        </p:nvSpPr>
        <p:spPr>
          <a:xfrm>
            <a:off x="400878" y="3327079"/>
            <a:ext cx="11277600" cy="75790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A0102343-2800-49B2-9C25-2516AA953148}"/>
              </a:ext>
            </a:extLst>
          </p:cNvPr>
          <p:cNvSpPr/>
          <p:nvPr/>
        </p:nvSpPr>
        <p:spPr>
          <a:xfrm>
            <a:off x="7666388" y="5638112"/>
            <a:ext cx="4012089" cy="255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C3A46877-4287-4B63-9987-1DCE12336DCE}"/>
              </a:ext>
            </a:extLst>
          </p:cNvPr>
          <p:cNvSpPr/>
          <p:nvPr/>
        </p:nvSpPr>
        <p:spPr>
          <a:xfrm>
            <a:off x="6848065" y="5391290"/>
            <a:ext cx="669232" cy="2468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34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b="1" dirty="0">
                <a:solidFill>
                  <a:srgbClr val="0070C0"/>
                </a:solidFill>
                <a:cs typeface="Times New Roman" panose="02020603050405020304" pitchFamily="18" charset="0"/>
              </a:rPr>
              <a:t>OUTLINE</a:t>
            </a:r>
            <a:endParaRPr lang="zh-TW" altLang="en-US" sz="4400" b="1" dirty="0">
              <a:solidFill>
                <a:srgbClr val="0070C0"/>
              </a:solidFill>
              <a:cs typeface="Times New Roman" panose="02020603050405020304" pitchFamily="18" charset="0"/>
            </a:endParaRPr>
          </a:p>
        </p:txBody>
      </p:sp>
      <p:sp>
        <p:nvSpPr>
          <p:cNvPr id="3" name="內容版面配置區 2"/>
          <p:cNvSpPr>
            <a:spLocks noGrp="1"/>
          </p:cNvSpPr>
          <p:nvPr>
            <p:ph idx="1"/>
          </p:nvPr>
        </p:nvSpPr>
        <p:spPr>
          <a:xfrm>
            <a:off x="2058786" y="2413772"/>
            <a:ext cx="3169919" cy="3549705"/>
          </a:xfrm>
        </p:spPr>
        <p:txBody>
          <a:bodyPr>
            <a:normAutofit/>
          </a:bodyPr>
          <a:lstStyle/>
          <a:p>
            <a:pPr>
              <a:buClrTx/>
              <a:buFont typeface="Wingdings" panose="05000000000000000000" pitchFamily="2" charset="2"/>
              <a:buChar char="l"/>
            </a:pPr>
            <a:r>
              <a:rPr lang="en-US" altLang="zh-TW" sz="3200" dirty="0">
                <a:solidFill>
                  <a:schemeClr val="bg1">
                    <a:lumMod val="75000"/>
                  </a:schemeClr>
                </a:solidFill>
              </a:rPr>
              <a:t>Introduction</a:t>
            </a:r>
          </a:p>
          <a:p>
            <a:pPr>
              <a:buFont typeface="Wingdings" panose="05000000000000000000" pitchFamily="2" charset="2"/>
              <a:buChar char="l"/>
            </a:pPr>
            <a:r>
              <a:rPr lang="en-US" altLang="zh-TW" sz="3200" dirty="0">
                <a:solidFill>
                  <a:schemeClr val="bg1">
                    <a:lumMod val="75000"/>
                  </a:schemeClr>
                </a:solidFill>
              </a:rPr>
              <a:t>Method</a:t>
            </a:r>
          </a:p>
          <a:p>
            <a:pPr>
              <a:buClrTx/>
              <a:buFont typeface="Wingdings" panose="05000000000000000000" pitchFamily="2" charset="2"/>
              <a:buChar char="l"/>
            </a:pPr>
            <a:r>
              <a:rPr lang="en-US" altLang="zh-TW" sz="3200" dirty="0">
                <a:solidFill>
                  <a:schemeClr val="bg1">
                    <a:lumMod val="75000"/>
                  </a:schemeClr>
                </a:solidFill>
              </a:rPr>
              <a:t>Experiment</a:t>
            </a:r>
          </a:p>
          <a:p>
            <a:pPr>
              <a:buClrTx/>
              <a:buFont typeface="Wingdings" panose="05000000000000000000" pitchFamily="2" charset="2"/>
              <a:buChar char="l"/>
            </a:pPr>
            <a:r>
              <a:rPr lang="en-US" altLang="zh-TW" sz="3200" dirty="0"/>
              <a:t>Conclusion</a:t>
            </a:r>
            <a:endParaRPr lang="zh-TW" altLang="en-US" sz="3200" dirty="0"/>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t>23</a:t>
            </a:fld>
            <a:endParaRPr lang="zh-TW" altLang="en-US" sz="2400" dirty="0"/>
          </a:p>
        </p:txBody>
      </p:sp>
    </p:spTree>
    <p:extLst>
      <p:ext uri="{BB962C8B-B14F-4D97-AF65-F5344CB8AC3E}">
        <p14:creationId xmlns:p14="http://schemas.microsoft.com/office/powerpoint/2010/main" val="184345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70C0"/>
                </a:solidFill>
                <a:cs typeface="Times New Roman" panose="02020603050405020304" pitchFamily="18" charset="0"/>
              </a:rPr>
              <a:t>CONCLUSION</a:t>
            </a:r>
            <a:endParaRPr lang="zh-TW" altLang="en-US" dirty="0"/>
          </a:p>
        </p:txBody>
      </p:sp>
      <p:sp>
        <p:nvSpPr>
          <p:cNvPr id="3" name="內容版面配置區 2"/>
          <p:cNvSpPr>
            <a:spLocks noGrp="1"/>
          </p:cNvSpPr>
          <p:nvPr>
            <p:ph idx="1"/>
          </p:nvPr>
        </p:nvSpPr>
        <p:spPr>
          <a:xfrm>
            <a:off x="838199" y="1825625"/>
            <a:ext cx="10949609" cy="4351338"/>
          </a:xfrm>
        </p:spPr>
        <p:txBody>
          <a:bodyPr>
            <a:normAutofit/>
          </a:bodyPr>
          <a:lstStyle/>
          <a:p>
            <a:pPr>
              <a:buFont typeface="Wingdings" panose="05000000000000000000" pitchFamily="2" charset="2"/>
              <a:buChar char="ü"/>
            </a:pPr>
            <a:r>
              <a:rPr lang="en-US" altLang="zh-TW" dirty="0"/>
              <a:t>We designed a heterogeneous modeling architecture to </a:t>
            </a:r>
            <a:r>
              <a:rPr lang="en-US" altLang="zh-TW" dirty="0">
                <a:solidFill>
                  <a:srgbClr val="FF0000"/>
                </a:solidFill>
              </a:rPr>
              <a:t>represent heterogeneous input as a unified form</a:t>
            </a:r>
            <a:r>
              <a:rPr lang="en-US" altLang="zh-TW" dirty="0"/>
              <a:t>.</a:t>
            </a:r>
          </a:p>
          <a:p>
            <a:pPr>
              <a:buFont typeface="Wingdings" panose="05000000000000000000" pitchFamily="2" charset="2"/>
              <a:buChar char="ü"/>
            </a:pPr>
            <a:endParaRPr lang="en-US" altLang="zh-TW" dirty="0"/>
          </a:p>
          <a:p>
            <a:pPr>
              <a:buFont typeface="Wingdings" panose="05000000000000000000" pitchFamily="2" charset="2"/>
              <a:buChar char="ü"/>
            </a:pPr>
            <a:r>
              <a:rPr lang="en-US" altLang="zh-TW" dirty="0"/>
              <a:t>We proposed a novel </a:t>
            </a:r>
            <a:r>
              <a:rPr lang="en-US" altLang="zh-TW" dirty="0">
                <a:solidFill>
                  <a:srgbClr val="FF0000"/>
                </a:solidFill>
              </a:rPr>
              <a:t>hierarchical pre-training framework</a:t>
            </a:r>
          </a:p>
          <a:p>
            <a:pPr lvl="1">
              <a:buFont typeface="Wingdings" panose="05000000000000000000" pitchFamily="2" charset="2"/>
              <a:buChar char="ü"/>
            </a:pPr>
            <a:r>
              <a:rPr lang="en-US" altLang="zh-TW" dirty="0"/>
              <a:t>Holed language model (HLM) for pre-training </a:t>
            </a:r>
            <a:r>
              <a:rPr lang="en-US" altLang="zh-TW" dirty="0">
                <a:solidFill>
                  <a:srgbClr val="00B050"/>
                </a:solidFill>
              </a:rPr>
              <a:t>low-level linguistic features</a:t>
            </a:r>
            <a:r>
              <a:rPr lang="en-US" altLang="zh-TW" dirty="0"/>
              <a:t>.</a:t>
            </a:r>
          </a:p>
          <a:p>
            <a:pPr lvl="1">
              <a:buFont typeface="Wingdings" panose="05000000000000000000" pitchFamily="2" charset="2"/>
              <a:buChar char="ü"/>
            </a:pPr>
            <a:r>
              <a:rPr lang="en-US" altLang="zh-TW" dirty="0"/>
              <a:t>A </a:t>
            </a:r>
            <a:r>
              <a:rPr lang="en-US" altLang="zh-TW" dirty="0" err="1"/>
              <a:t>domainoriented</a:t>
            </a:r>
            <a:r>
              <a:rPr lang="en-US" altLang="zh-TW" dirty="0"/>
              <a:t> objective for learning </a:t>
            </a:r>
            <a:r>
              <a:rPr lang="en-US" altLang="zh-TW" dirty="0">
                <a:solidFill>
                  <a:srgbClr val="00B050"/>
                </a:solidFill>
              </a:rPr>
              <a:t>high-level domain logic and knowledge</a:t>
            </a:r>
            <a:r>
              <a:rPr lang="en-US" altLang="zh-TW" dirty="0"/>
              <a:t>.</a:t>
            </a:r>
          </a:p>
          <a:p>
            <a:pPr lvl="1">
              <a:buFont typeface="Wingdings" panose="05000000000000000000" pitchFamily="2" charset="2"/>
              <a:buChar char="ü"/>
            </a:pPr>
            <a:endParaRPr lang="en-US" altLang="zh-TW" dirty="0"/>
          </a:p>
          <a:p>
            <a:pPr>
              <a:buFont typeface="Wingdings" panose="05000000000000000000" pitchFamily="2" charset="2"/>
              <a:buChar char="ü"/>
            </a:pPr>
            <a:r>
              <a:rPr lang="en-US" altLang="zh-TW" dirty="0"/>
              <a:t>We hope this work builds a solid basis for question related tasks in the area of education, and help boost more applications in this field.</a:t>
            </a:r>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t>24</a:t>
            </a:fld>
            <a:endParaRPr lang="zh-TW" altLang="en-US" sz="2400" dirty="0"/>
          </a:p>
        </p:txBody>
      </p:sp>
    </p:spTree>
    <p:extLst>
      <p:ext uri="{BB962C8B-B14F-4D97-AF65-F5344CB8AC3E}">
        <p14:creationId xmlns:p14="http://schemas.microsoft.com/office/powerpoint/2010/main" val="195404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70C0"/>
                </a:solidFill>
                <a:cs typeface="Times New Roman" panose="02020603050405020304" pitchFamily="18" charset="0"/>
              </a:rPr>
              <a:t>INTRODUCTION</a:t>
            </a:r>
            <a:endParaRPr lang="zh-TW" altLang="en-US" dirty="0"/>
          </a:p>
        </p:txBody>
      </p:sp>
      <p:sp>
        <p:nvSpPr>
          <p:cNvPr id="3" name="內容版面配置區 2"/>
          <p:cNvSpPr>
            <a:spLocks noGrp="1"/>
          </p:cNvSpPr>
          <p:nvPr>
            <p:ph idx="1"/>
          </p:nvPr>
        </p:nvSpPr>
        <p:spPr>
          <a:xfrm>
            <a:off x="913221" y="1357763"/>
            <a:ext cx="10681215" cy="1921196"/>
          </a:xfrm>
        </p:spPr>
        <p:txBody>
          <a:bodyPr>
            <a:normAutofit/>
          </a:bodyPr>
          <a:lstStyle/>
          <a:p>
            <a:pPr marL="0" indent="0">
              <a:buNone/>
            </a:pPr>
            <a:r>
              <a:rPr lang="en-US" altLang="zh-TW" sz="3200" b="1" dirty="0"/>
              <a:t>Online Education Question:</a:t>
            </a:r>
          </a:p>
          <a:p>
            <a:pPr marL="0" indent="0">
              <a:buNone/>
            </a:pPr>
            <a:endParaRPr lang="en-US" altLang="zh-TW" sz="3200" dirty="0">
              <a:solidFill>
                <a:schemeClr val="tx1"/>
              </a:solidFill>
            </a:endParaRPr>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t>3</a:t>
            </a:fld>
            <a:endParaRPr lang="zh-TW" altLang="en-US" sz="2400" dirty="0"/>
          </a:p>
        </p:txBody>
      </p:sp>
      <p:sp>
        <p:nvSpPr>
          <p:cNvPr id="11" name="文字方塊 10">
            <a:extLst>
              <a:ext uri="{FF2B5EF4-FFF2-40B4-BE49-F238E27FC236}">
                <a16:creationId xmlns:a16="http://schemas.microsoft.com/office/drawing/2014/main" id="{34CD5551-250F-42B3-ABFD-FBF6E5FF725A}"/>
              </a:ext>
            </a:extLst>
          </p:cNvPr>
          <p:cNvSpPr txBox="1"/>
          <p:nvPr/>
        </p:nvSpPr>
        <p:spPr>
          <a:xfrm>
            <a:off x="8286866" y="6323598"/>
            <a:ext cx="2743200" cy="369332"/>
          </a:xfrm>
          <a:prstGeom prst="rect">
            <a:avLst/>
          </a:prstGeom>
          <a:noFill/>
        </p:spPr>
        <p:txBody>
          <a:bodyPr wrap="square" rtlCol="0">
            <a:spAutoFit/>
          </a:bodyPr>
          <a:lstStyle/>
          <a:p>
            <a:r>
              <a:rPr lang="en-US" altLang="zh-TW" dirty="0"/>
              <a:t>http://www.zhixue.com</a:t>
            </a:r>
            <a:endParaRPr lang="zh-TW" altLang="en-US" sz="1600" dirty="0"/>
          </a:p>
        </p:txBody>
      </p:sp>
      <p:pic>
        <p:nvPicPr>
          <p:cNvPr id="6" name="圖片 5">
            <a:extLst>
              <a:ext uri="{FF2B5EF4-FFF2-40B4-BE49-F238E27FC236}">
                <a16:creationId xmlns:a16="http://schemas.microsoft.com/office/drawing/2014/main" id="{FB29E394-F838-47A5-AE51-F43CF6AEA1F9}"/>
              </a:ext>
            </a:extLst>
          </p:cNvPr>
          <p:cNvPicPr>
            <a:picLocks noChangeAspect="1"/>
          </p:cNvPicPr>
          <p:nvPr/>
        </p:nvPicPr>
        <p:blipFill>
          <a:blip r:embed="rId3"/>
          <a:stretch>
            <a:fillRect/>
          </a:stretch>
        </p:blipFill>
        <p:spPr>
          <a:xfrm>
            <a:off x="838200" y="2077278"/>
            <a:ext cx="6966688" cy="3808998"/>
          </a:xfrm>
          <a:prstGeom prst="rect">
            <a:avLst/>
          </a:prstGeom>
          <a:ln w="28575">
            <a:solidFill>
              <a:srgbClr val="FFC000"/>
            </a:solidFill>
          </a:ln>
        </p:spPr>
      </p:pic>
      <p:sp>
        <p:nvSpPr>
          <p:cNvPr id="16" name="內容版面配置區 2">
            <a:extLst>
              <a:ext uri="{FF2B5EF4-FFF2-40B4-BE49-F238E27FC236}">
                <a16:creationId xmlns:a16="http://schemas.microsoft.com/office/drawing/2014/main" id="{713C4E80-D17D-421E-AAC3-9A8344CA47A3}"/>
              </a:ext>
            </a:extLst>
          </p:cNvPr>
          <p:cNvSpPr txBox="1">
            <a:spLocks/>
          </p:cNvSpPr>
          <p:nvPr/>
        </p:nvSpPr>
        <p:spPr>
          <a:xfrm>
            <a:off x="8286866" y="2365274"/>
            <a:ext cx="4300330" cy="636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b="1" dirty="0">
                <a:solidFill>
                  <a:srgbClr val="00B050"/>
                </a:solidFill>
              </a:rPr>
              <a:t>Difficulty estimation</a:t>
            </a:r>
          </a:p>
          <a:p>
            <a:pPr algn="ctr"/>
            <a:endParaRPr lang="en-US" altLang="zh-TW" dirty="0">
              <a:solidFill>
                <a:srgbClr val="FF0000"/>
              </a:solidFill>
            </a:endParaRPr>
          </a:p>
          <a:p>
            <a:pPr algn="ctr">
              <a:buFont typeface="Wingdings" panose="05000000000000000000" pitchFamily="2" charset="2"/>
              <a:buChar char="l"/>
            </a:pPr>
            <a:endParaRPr lang="en-US" altLang="zh-TW" dirty="0"/>
          </a:p>
          <a:p>
            <a:pPr marL="0" indent="0" algn="ctr">
              <a:buFont typeface="Arial" panose="020B0604020202020204" pitchFamily="34" charset="0"/>
              <a:buNone/>
            </a:pPr>
            <a:endParaRPr lang="en-US" altLang="zh-TW" dirty="0"/>
          </a:p>
        </p:txBody>
      </p:sp>
      <p:sp>
        <p:nvSpPr>
          <p:cNvPr id="18" name="內容版面配置區 2">
            <a:extLst>
              <a:ext uri="{FF2B5EF4-FFF2-40B4-BE49-F238E27FC236}">
                <a16:creationId xmlns:a16="http://schemas.microsoft.com/office/drawing/2014/main" id="{2A814802-9D5F-4AF3-8DC1-6EE7ACC8C656}"/>
              </a:ext>
            </a:extLst>
          </p:cNvPr>
          <p:cNvSpPr txBox="1">
            <a:spLocks/>
          </p:cNvSpPr>
          <p:nvPr/>
        </p:nvSpPr>
        <p:spPr>
          <a:xfrm>
            <a:off x="8286866" y="3187081"/>
            <a:ext cx="4300330" cy="636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b="1" dirty="0">
                <a:solidFill>
                  <a:srgbClr val="00B0F0"/>
                </a:solidFill>
              </a:rPr>
              <a:t>Knowledge mapping</a:t>
            </a:r>
          </a:p>
          <a:p>
            <a:pPr algn="ctr">
              <a:buFont typeface="Wingdings" panose="05000000000000000000" pitchFamily="2" charset="2"/>
              <a:buChar char="l"/>
            </a:pPr>
            <a:endParaRPr lang="en-US" altLang="zh-TW" dirty="0"/>
          </a:p>
          <a:p>
            <a:pPr marL="0" indent="0" algn="ctr">
              <a:buFont typeface="Arial" panose="020B0604020202020204" pitchFamily="34" charset="0"/>
              <a:buNone/>
            </a:pPr>
            <a:endParaRPr lang="en-US" altLang="zh-TW" dirty="0"/>
          </a:p>
        </p:txBody>
      </p:sp>
      <p:sp>
        <p:nvSpPr>
          <p:cNvPr id="20" name="內容版面配置區 2">
            <a:extLst>
              <a:ext uri="{FF2B5EF4-FFF2-40B4-BE49-F238E27FC236}">
                <a16:creationId xmlns:a16="http://schemas.microsoft.com/office/drawing/2014/main" id="{06BEF766-3899-4AFF-9998-66E14BBCC372}"/>
              </a:ext>
            </a:extLst>
          </p:cNvPr>
          <p:cNvSpPr txBox="1">
            <a:spLocks/>
          </p:cNvSpPr>
          <p:nvPr/>
        </p:nvSpPr>
        <p:spPr>
          <a:xfrm>
            <a:off x="8286866" y="4012306"/>
            <a:ext cx="4300330" cy="636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b="1" dirty="0">
                <a:solidFill>
                  <a:srgbClr val="0070C0"/>
                </a:solidFill>
              </a:rPr>
              <a:t>Score prediction</a:t>
            </a:r>
          </a:p>
          <a:p>
            <a:pPr algn="ctr">
              <a:buFont typeface="Wingdings" panose="05000000000000000000" pitchFamily="2" charset="2"/>
              <a:buChar char="l"/>
            </a:pPr>
            <a:endParaRPr lang="en-US" altLang="zh-TW" dirty="0"/>
          </a:p>
          <a:p>
            <a:pPr marL="0" indent="0" algn="ctr">
              <a:buFont typeface="Arial" panose="020B0604020202020204" pitchFamily="34" charset="0"/>
              <a:buNone/>
            </a:pPr>
            <a:endParaRPr lang="en-US" altLang="zh-TW" dirty="0"/>
          </a:p>
        </p:txBody>
      </p:sp>
      <p:sp>
        <p:nvSpPr>
          <p:cNvPr id="22" name="內容版面配置區 2">
            <a:extLst>
              <a:ext uri="{FF2B5EF4-FFF2-40B4-BE49-F238E27FC236}">
                <a16:creationId xmlns:a16="http://schemas.microsoft.com/office/drawing/2014/main" id="{16BC7985-EC84-4BB5-A044-E0C73F80C5E9}"/>
              </a:ext>
            </a:extLst>
          </p:cNvPr>
          <p:cNvSpPr txBox="1">
            <a:spLocks/>
          </p:cNvSpPr>
          <p:nvPr/>
        </p:nvSpPr>
        <p:spPr>
          <a:xfrm>
            <a:off x="3249167" y="4864133"/>
            <a:ext cx="4300330" cy="63610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b="1" dirty="0">
              <a:solidFill>
                <a:srgbClr val="00B050"/>
              </a:solidFill>
            </a:endParaRPr>
          </a:p>
          <a:p>
            <a:pPr marL="0" indent="0">
              <a:buNone/>
            </a:pPr>
            <a:endParaRPr lang="en-US" altLang="zh-TW" b="1" dirty="0">
              <a:solidFill>
                <a:srgbClr val="00B050"/>
              </a:solidFill>
            </a:endParaRPr>
          </a:p>
          <a:p>
            <a:pPr marL="0" indent="0">
              <a:buNone/>
            </a:pPr>
            <a:r>
              <a:rPr lang="en-US" altLang="zh-TW" sz="12800" b="1" dirty="0">
                <a:solidFill>
                  <a:srgbClr val="FF0000"/>
                </a:solidFill>
              </a:rPr>
              <a:t>Related applications</a:t>
            </a:r>
          </a:p>
          <a:p>
            <a:pPr algn="ctr"/>
            <a:endParaRPr lang="en-US" altLang="zh-TW" dirty="0">
              <a:solidFill>
                <a:srgbClr val="FF0000"/>
              </a:solidFill>
            </a:endParaRPr>
          </a:p>
          <a:p>
            <a:pPr algn="ctr">
              <a:buFont typeface="Wingdings" panose="05000000000000000000" pitchFamily="2" charset="2"/>
              <a:buChar char="l"/>
            </a:pPr>
            <a:endParaRPr lang="en-US" altLang="zh-TW" dirty="0"/>
          </a:p>
          <a:p>
            <a:pPr marL="0" indent="0" algn="ctr">
              <a:buFont typeface="Arial" panose="020B0604020202020204" pitchFamily="34" charset="0"/>
              <a:buNone/>
            </a:pPr>
            <a:endParaRPr lang="en-US" altLang="zh-TW" dirty="0"/>
          </a:p>
        </p:txBody>
      </p:sp>
      <p:sp>
        <p:nvSpPr>
          <p:cNvPr id="12" name="箭號: 上彎 11">
            <a:extLst>
              <a:ext uri="{FF2B5EF4-FFF2-40B4-BE49-F238E27FC236}">
                <a16:creationId xmlns:a16="http://schemas.microsoft.com/office/drawing/2014/main" id="{C5971F02-48D0-431D-BE9A-1DC96FF3D1CF}"/>
              </a:ext>
            </a:extLst>
          </p:cNvPr>
          <p:cNvSpPr/>
          <p:nvPr/>
        </p:nvSpPr>
        <p:spPr>
          <a:xfrm>
            <a:off x="7066722" y="4867552"/>
            <a:ext cx="2980705" cy="697569"/>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8314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70C0"/>
                </a:solidFill>
                <a:cs typeface="Times New Roman" panose="02020603050405020304" pitchFamily="18" charset="0"/>
              </a:rPr>
              <a:t>INTRODUCTION</a:t>
            </a:r>
            <a:endParaRPr lang="zh-TW" altLang="en-US" dirty="0"/>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t>4</a:t>
            </a:fld>
            <a:endParaRPr lang="zh-TW" altLang="en-US" sz="2400" dirty="0"/>
          </a:p>
        </p:txBody>
      </p:sp>
      <p:sp>
        <p:nvSpPr>
          <p:cNvPr id="9" name="內容版面配置區 2">
            <a:extLst>
              <a:ext uri="{FF2B5EF4-FFF2-40B4-BE49-F238E27FC236}">
                <a16:creationId xmlns:a16="http://schemas.microsoft.com/office/drawing/2014/main" id="{E29547C1-4FC3-4BB2-B57C-ABD96435920F}"/>
              </a:ext>
            </a:extLst>
          </p:cNvPr>
          <p:cNvSpPr txBox="1">
            <a:spLocks/>
          </p:cNvSpPr>
          <p:nvPr/>
        </p:nvSpPr>
        <p:spPr>
          <a:xfrm>
            <a:off x="1066800" y="1543234"/>
            <a:ext cx="10412896" cy="593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3600" dirty="0"/>
              <a:t>A crucial problem:</a:t>
            </a:r>
          </a:p>
        </p:txBody>
      </p:sp>
      <p:sp>
        <p:nvSpPr>
          <p:cNvPr id="11" name="內容版面配置區 2">
            <a:extLst>
              <a:ext uri="{FF2B5EF4-FFF2-40B4-BE49-F238E27FC236}">
                <a16:creationId xmlns:a16="http://schemas.microsoft.com/office/drawing/2014/main" id="{D73F4DA3-AF54-43BA-8500-601525029236}"/>
              </a:ext>
            </a:extLst>
          </p:cNvPr>
          <p:cNvSpPr txBox="1">
            <a:spLocks/>
          </p:cNvSpPr>
          <p:nvPr/>
        </p:nvSpPr>
        <p:spPr>
          <a:xfrm>
            <a:off x="1066800" y="2275118"/>
            <a:ext cx="10412896" cy="593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3600" dirty="0">
                <a:solidFill>
                  <a:srgbClr val="FF0000"/>
                </a:solidFill>
              </a:rPr>
              <a:t>How to understanding/learning materials?</a:t>
            </a:r>
            <a:endParaRPr lang="en-US" altLang="zh-TW" sz="3200" dirty="0"/>
          </a:p>
        </p:txBody>
      </p:sp>
      <p:pic>
        <p:nvPicPr>
          <p:cNvPr id="1028" name="Picture 4" descr="疑惑图片素材-疑惑图片大全-疑惑高清图片素材-疑惑未来素材">
            <a:extLst>
              <a:ext uri="{FF2B5EF4-FFF2-40B4-BE49-F238E27FC236}">
                <a16:creationId xmlns:a16="http://schemas.microsoft.com/office/drawing/2014/main" id="{D309D9C4-4952-44D3-B8A2-0A60B2F6D0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939" y="520156"/>
            <a:ext cx="2199861" cy="2639833"/>
          </a:xfrm>
          <a:prstGeom prst="rect">
            <a:avLst/>
          </a:prstGeom>
          <a:noFill/>
          <a:extLst>
            <a:ext uri="{909E8E84-426E-40DD-AFC4-6F175D3DCCD1}">
              <a14:hiddenFill xmlns:a14="http://schemas.microsoft.com/office/drawing/2010/main">
                <a:solidFill>
                  <a:srgbClr val="FFFFFF"/>
                </a:solidFill>
              </a14:hiddenFill>
            </a:ext>
          </a:extLst>
        </p:spPr>
      </p:pic>
      <p:sp>
        <p:nvSpPr>
          <p:cNvPr id="13" name="內容版面配置區 2">
            <a:extLst>
              <a:ext uri="{FF2B5EF4-FFF2-40B4-BE49-F238E27FC236}">
                <a16:creationId xmlns:a16="http://schemas.microsoft.com/office/drawing/2014/main" id="{D8F8138F-4532-4486-993B-B553B868BF31}"/>
              </a:ext>
            </a:extLst>
          </p:cNvPr>
          <p:cNvSpPr txBox="1">
            <a:spLocks/>
          </p:cNvSpPr>
          <p:nvPr/>
        </p:nvSpPr>
        <p:spPr>
          <a:xfrm>
            <a:off x="1066800" y="3429000"/>
            <a:ext cx="5522842" cy="1589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Dilemma for </a:t>
            </a:r>
            <a:r>
              <a:rPr lang="en-US" altLang="zh-TW" b="1" dirty="0">
                <a:solidFill>
                  <a:schemeClr val="accent1"/>
                </a:solidFill>
              </a:rPr>
              <a:t>supervised learning </a:t>
            </a:r>
            <a:r>
              <a:rPr lang="en-US" altLang="zh-TW" dirty="0"/>
              <a:t>:</a:t>
            </a:r>
          </a:p>
          <a:p>
            <a:pPr lvl="1"/>
            <a:r>
              <a:rPr lang="en-US" altLang="zh-TW" dirty="0">
                <a:solidFill>
                  <a:srgbClr val="0070C0"/>
                </a:solidFill>
              </a:rPr>
              <a:t>Scarce label</a:t>
            </a:r>
          </a:p>
          <a:p>
            <a:pPr lvl="1"/>
            <a:r>
              <a:rPr lang="en-US" altLang="zh-TW" dirty="0">
                <a:solidFill>
                  <a:srgbClr val="0070C0"/>
                </a:solidFill>
              </a:rPr>
              <a:t>Large corpus unused</a:t>
            </a:r>
          </a:p>
        </p:txBody>
      </p:sp>
      <p:sp>
        <p:nvSpPr>
          <p:cNvPr id="7" name="箭號: 向右 6">
            <a:extLst>
              <a:ext uri="{FF2B5EF4-FFF2-40B4-BE49-F238E27FC236}">
                <a16:creationId xmlns:a16="http://schemas.microsoft.com/office/drawing/2014/main" id="{39C986F3-1F70-4ED5-AE89-9DBA1B5109F0}"/>
              </a:ext>
            </a:extLst>
          </p:cNvPr>
          <p:cNvSpPr/>
          <p:nvPr/>
        </p:nvSpPr>
        <p:spPr>
          <a:xfrm>
            <a:off x="6339510" y="4717078"/>
            <a:ext cx="805070" cy="59367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內容版面配置區 2">
            <a:extLst>
              <a:ext uri="{FF2B5EF4-FFF2-40B4-BE49-F238E27FC236}">
                <a16:creationId xmlns:a16="http://schemas.microsoft.com/office/drawing/2014/main" id="{2428342B-91D3-410C-9DC5-1220D6CAEEBD}"/>
              </a:ext>
            </a:extLst>
          </p:cNvPr>
          <p:cNvSpPr txBox="1">
            <a:spLocks/>
          </p:cNvSpPr>
          <p:nvPr/>
        </p:nvSpPr>
        <p:spPr>
          <a:xfrm>
            <a:off x="7283726" y="4332299"/>
            <a:ext cx="3740426" cy="19303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TW" sz="4400" b="1" dirty="0" err="1">
                <a:solidFill>
                  <a:srgbClr val="00B050"/>
                </a:solidFill>
              </a:rPr>
              <a:t>QuesNet</a:t>
            </a:r>
            <a:endParaRPr lang="en-US" altLang="zh-TW" sz="3200" dirty="0">
              <a:solidFill>
                <a:srgbClr val="00B050"/>
              </a:solidFill>
            </a:endParaRPr>
          </a:p>
          <a:p>
            <a:pPr marL="0" indent="0" algn="ctr">
              <a:buNone/>
            </a:pPr>
            <a:r>
              <a:rPr lang="en-US" altLang="zh-TW" sz="3200" dirty="0"/>
              <a:t>A pre-train method</a:t>
            </a:r>
          </a:p>
        </p:txBody>
      </p:sp>
      <p:sp>
        <p:nvSpPr>
          <p:cNvPr id="16" name="內容版面配置區 2">
            <a:extLst>
              <a:ext uri="{FF2B5EF4-FFF2-40B4-BE49-F238E27FC236}">
                <a16:creationId xmlns:a16="http://schemas.microsoft.com/office/drawing/2014/main" id="{6A8D28A4-DF4F-4F6E-B365-A10E8814885D}"/>
              </a:ext>
            </a:extLst>
          </p:cNvPr>
          <p:cNvSpPr txBox="1">
            <a:spLocks/>
          </p:cNvSpPr>
          <p:nvPr/>
        </p:nvSpPr>
        <p:spPr>
          <a:xfrm>
            <a:off x="652672" y="5018216"/>
            <a:ext cx="5522842" cy="1589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TW" sz="3200" b="1" dirty="0">
                <a:solidFill>
                  <a:srgbClr val="FF0000"/>
                </a:solidFill>
              </a:rPr>
              <a:t>Goal↓</a:t>
            </a:r>
          </a:p>
          <a:p>
            <a:pPr marL="0" indent="0" algn="ctr">
              <a:buNone/>
            </a:pPr>
            <a:r>
              <a:rPr lang="en-US" altLang="zh-TW" sz="3200" b="1" dirty="0">
                <a:solidFill>
                  <a:srgbClr val="FF0000"/>
                </a:solidFill>
              </a:rPr>
              <a:t>Solve the above dilemma</a:t>
            </a:r>
          </a:p>
        </p:txBody>
      </p:sp>
    </p:spTree>
    <p:extLst>
      <p:ext uri="{BB962C8B-B14F-4D97-AF65-F5344CB8AC3E}">
        <p14:creationId xmlns:p14="http://schemas.microsoft.com/office/powerpoint/2010/main" val="347779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randombar(horizontal)">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7"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0070C0"/>
                </a:solidFill>
                <a:cs typeface="Times New Roman" panose="02020603050405020304" pitchFamily="18" charset="0"/>
              </a:rPr>
              <a:t>INTRODUCTION</a:t>
            </a:r>
            <a:endParaRPr lang="zh-TW" altLang="en-US" dirty="0"/>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t>5</a:t>
            </a:fld>
            <a:endParaRPr lang="zh-TW" altLang="en-US" sz="2400" dirty="0"/>
          </a:p>
        </p:txBody>
      </p:sp>
      <p:sp>
        <p:nvSpPr>
          <p:cNvPr id="7" name="內容版面配置區 2">
            <a:extLst>
              <a:ext uri="{FF2B5EF4-FFF2-40B4-BE49-F238E27FC236}">
                <a16:creationId xmlns:a16="http://schemas.microsoft.com/office/drawing/2014/main" id="{471945A5-2B40-4B71-928E-2A9C91881998}"/>
              </a:ext>
            </a:extLst>
          </p:cNvPr>
          <p:cNvSpPr txBox="1">
            <a:spLocks/>
          </p:cNvSpPr>
          <p:nvPr/>
        </p:nvSpPr>
        <p:spPr>
          <a:xfrm>
            <a:off x="997264" y="3727543"/>
            <a:ext cx="10058400" cy="22690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TW" sz="4000" dirty="0">
                <a:solidFill>
                  <a:schemeClr val="tx1"/>
                </a:solidFill>
              </a:rPr>
              <a:t> </a:t>
            </a:r>
          </a:p>
        </p:txBody>
      </p:sp>
      <p:sp>
        <p:nvSpPr>
          <p:cNvPr id="16" name="內容版面配置區 2">
            <a:extLst>
              <a:ext uri="{FF2B5EF4-FFF2-40B4-BE49-F238E27FC236}">
                <a16:creationId xmlns:a16="http://schemas.microsoft.com/office/drawing/2014/main" id="{D28E3301-AFF2-44B6-A00D-3BDC6C95892C}"/>
              </a:ext>
            </a:extLst>
          </p:cNvPr>
          <p:cNvSpPr txBox="1">
            <a:spLocks/>
          </p:cNvSpPr>
          <p:nvPr/>
        </p:nvSpPr>
        <p:spPr>
          <a:xfrm>
            <a:off x="838200" y="1467759"/>
            <a:ext cx="10515600" cy="731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3200" b="1" dirty="0"/>
              <a:t>Characteristics of </a:t>
            </a:r>
            <a:r>
              <a:rPr lang="en-US" altLang="zh-TW" sz="3200" b="1" dirty="0" err="1">
                <a:solidFill>
                  <a:srgbClr val="FF0000"/>
                </a:solidFill>
              </a:rPr>
              <a:t>QuesNet</a:t>
            </a:r>
            <a:r>
              <a:rPr lang="en-US" altLang="zh-TW" sz="3200" b="1" dirty="0">
                <a:solidFill>
                  <a:srgbClr val="FF0000"/>
                </a:solidFill>
              </a:rPr>
              <a:t>  </a:t>
            </a:r>
          </a:p>
        </p:txBody>
      </p:sp>
      <p:sp>
        <p:nvSpPr>
          <p:cNvPr id="19" name="文字方塊 18">
            <a:extLst>
              <a:ext uri="{FF2B5EF4-FFF2-40B4-BE49-F238E27FC236}">
                <a16:creationId xmlns:a16="http://schemas.microsoft.com/office/drawing/2014/main" id="{14BF871F-7300-4B7A-8197-35E5676CEE9C}"/>
              </a:ext>
            </a:extLst>
          </p:cNvPr>
          <p:cNvSpPr txBox="1"/>
          <p:nvPr/>
        </p:nvSpPr>
        <p:spPr>
          <a:xfrm>
            <a:off x="682487" y="5891632"/>
            <a:ext cx="8898834" cy="400110"/>
          </a:xfrm>
          <a:prstGeom prst="rect">
            <a:avLst/>
          </a:prstGeom>
          <a:noFill/>
        </p:spPr>
        <p:txBody>
          <a:bodyPr wrap="square" rtlCol="0">
            <a:spAutoFit/>
          </a:bodyPr>
          <a:lstStyle/>
          <a:p>
            <a:r>
              <a:rPr lang="en-US" altLang="zh-TW" sz="2000" dirty="0"/>
              <a:t>A question include: </a:t>
            </a:r>
            <a:r>
              <a:rPr lang="en-US" altLang="zh-TW" sz="2000" b="1" dirty="0">
                <a:solidFill>
                  <a:srgbClr val="FF0000"/>
                </a:solidFill>
              </a:rPr>
              <a:t>text</a:t>
            </a:r>
            <a:r>
              <a:rPr lang="en-US" altLang="zh-TW" sz="2000" dirty="0"/>
              <a:t>, </a:t>
            </a:r>
            <a:r>
              <a:rPr lang="en-US" altLang="zh-TW" sz="2000" b="1" dirty="0">
                <a:solidFill>
                  <a:srgbClr val="00B050"/>
                </a:solidFill>
              </a:rPr>
              <a:t>image</a:t>
            </a:r>
            <a:r>
              <a:rPr lang="en-US" altLang="zh-TW" sz="2000" dirty="0"/>
              <a:t> and </a:t>
            </a:r>
            <a:r>
              <a:rPr lang="en-US" altLang="zh-TW" sz="2000" b="1" dirty="0">
                <a:solidFill>
                  <a:srgbClr val="FFC000"/>
                </a:solidFill>
              </a:rPr>
              <a:t>side information</a:t>
            </a:r>
            <a:r>
              <a:rPr lang="en-US" altLang="zh-TW" sz="2000" dirty="0"/>
              <a:t> such as knowledge concept.</a:t>
            </a:r>
            <a:endParaRPr lang="en-US" altLang="zh-TW" sz="2400" b="1" dirty="0">
              <a:solidFill>
                <a:srgbClr val="FF0000"/>
              </a:solidFill>
            </a:endParaRPr>
          </a:p>
        </p:txBody>
      </p:sp>
      <p:pic>
        <p:nvPicPr>
          <p:cNvPr id="3" name="圖片 2">
            <a:extLst>
              <a:ext uri="{FF2B5EF4-FFF2-40B4-BE49-F238E27FC236}">
                <a16:creationId xmlns:a16="http://schemas.microsoft.com/office/drawing/2014/main" id="{70396198-AF0C-4520-B258-39966248434A}"/>
              </a:ext>
            </a:extLst>
          </p:cNvPr>
          <p:cNvPicPr>
            <a:picLocks noChangeAspect="1"/>
          </p:cNvPicPr>
          <p:nvPr/>
        </p:nvPicPr>
        <p:blipFill>
          <a:blip r:embed="rId3"/>
          <a:stretch>
            <a:fillRect/>
          </a:stretch>
        </p:blipFill>
        <p:spPr>
          <a:xfrm>
            <a:off x="682487" y="2443384"/>
            <a:ext cx="5413513" cy="3085121"/>
          </a:xfrm>
          <a:prstGeom prst="rect">
            <a:avLst/>
          </a:prstGeom>
          <a:ln w="28575">
            <a:solidFill>
              <a:srgbClr val="0070C0"/>
            </a:solidFill>
          </a:ln>
        </p:spPr>
      </p:pic>
      <p:sp>
        <p:nvSpPr>
          <p:cNvPr id="6" name="文字方塊 5">
            <a:extLst>
              <a:ext uri="{FF2B5EF4-FFF2-40B4-BE49-F238E27FC236}">
                <a16:creationId xmlns:a16="http://schemas.microsoft.com/office/drawing/2014/main" id="{ADC5E251-13D2-4504-8BD7-E7D403780195}"/>
              </a:ext>
            </a:extLst>
          </p:cNvPr>
          <p:cNvSpPr txBox="1"/>
          <p:nvPr/>
        </p:nvSpPr>
        <p:spPr>
          <a:xfrm>
            <a:off x="6621561" y="3262553"/>
            <a:ext cx="5242448" cy="1200329"/>
          </a:xfrm>
          <a:prstGeom prst="rect">
            <a:avLst/>
          </a:prstGeom>
          <a:noFill/>
        </p:spPr>
        <p:txBody>
          <a:bodyPr wrap="square" rtlCol="0">
            <a:spAutoFit/>
          </a:bodyPr>
          <a:lstStyle/>
          <a:p>
            <a:pPr marL="342900" indent="-342900">
              <a:buFont typeface="Wingdings" panose="05000000000000000000" pitchFamily="2" charset="2"/>
              <a:buChar char="l"/>
            </a:pPr>
            <a:r>
              <a:rPr lang="en-US" altLang="zh-TW" sz="2400" b="1" dirty="0">
                <a:solidFill>
                  <a:srgbClr val="FF0000"/>
                </a:solidFill>
              </a:rPr>
              <a:t>Unsupervised way</a:t>
            </a:r>
            <a:r>
              <a:rPr lang="en-US" altLang="zh-TW" sz="2400" dirty="0"/>
              <a:t>: </a:t>
            </a:r>
          </a:p>
          <a:p>
            <a:r>
              <a:rPr lang="en-US" altLang="zh-TW" sz="2400" dirty="0"/>
              <a:t>Taking large-scale unlabeled question corpus.</a:t>
            </a:r>
          </a:p>
        </p:txBody>
      </p:sp>
      <p:sp>
        <p:nvSpPr>
          <p:cNvPr id="15" name="文字方塊 14">
            <a:extLst>
              <a:ext uri="{FF2B5EF4-FFF2-40B4-BE49-F238E27FC236}">
                <a16:creationId xmlns:a16="http://schemas.microsoft.com/office/drawing/2014/main" id="{9F01CADC-15AD-41DF-A6C1-3B32843FBC4C}"/>
              </a:ext>
            </a:extLst>
          </p:cNvPr>
          <p:cNvSpPr txBox="1"/>
          <p:nvPr/>
        </p:nvSpPr>
        <p:spPr>
          <a:xfrm>
            <a:off x="6621561" y="1955466"/>
            <a:ext cx="5242448" cy="1200329"/>
          </a:xfrm>
          <a:prstGeom prst="rect">
            <a:avLst/>
          </a:prstGeom>
          <a:noFill/>
        </p:spPr>
        <p:txBody>
          <a:bodyPr wrap="square" rtlCol="0">
            <a:spAutoFit/>
          </a:bodyPr>
          <a:lstStyle/>
          <a:p>
            <a:pPr marL="342900" indent="-342900">
              <a:buFont typeface="Wingdings" panose="05000000000000000000" pitchFamily="2" charset="2"/>
              <a:buChar char="l"/>
            </a:pPr>
            <a:r>
              <a:rPr lang="en-US" altLang="zh-TW" sz="2400" b="1" dirty="0">
                <a:solidFill>
                  <a:srgbClr val="FF0000"/>
                </a:solidFill>
              </a:rPr>
              <a:t>For heterogeneous question</a:t>
            </a:r>
            <a:r>
              <a:rPr lang="en-US" altLang="zh-TW" sz="2400" dirty="0"/>
              <a:t>: </a:t>
            </a:r>
          </a:p>
          <a:p>
            <a:r>
              <a:rPr lang="en-US" altLang="zh-TW" sz="2400" dirty="0"/>
              <a:t>Turn heterogeneous problems into a unified representation.</a:t>
            </a:r>
          </a:p>
        </p:txBody>
      </p:sp>
      <p:sp>
        <p:nvSpPr>
          <p:cNvPr id="20" name="文字方塊 19">
            <a:extLst>
              <a:ext uri="{FF2B5EF4-FFF2-40B4-BE49-F238E27FC236}">
                <a16:creationId xmlns:a16="http://schemas.microsoft.com/office/drawing/2014/main" id="{30AF3BEC-4854-438A-9960-B9F494D3F006}"/>
              </a:ext>
            </a:extLst>
          </p:cNvPr>
          <p:cNvSpPr txBox="1"/>
          <p:nvPr/>
        </p:nvSpPr>
        <p:spPr>
          <a:xfrm>
            <a:off x="6621561" y="4546712"/>
            <a:ext cx="5242448" cy="1200329"/>
          </a:xfrm>
          <a:prstGeom prst="rect">
            <a:avLst/>
          </a:prstGeom>
          <a:noFill/>
        </p:spPr>
        <p:txBody>
          <a:bodyPr wrap="square" rtlCol="0">
            <a:spAutoFit/>
          </a:bodyPr>
          <a:lstStyle/>
          <a:p>
            <a:pPr marL="342900" indent="-342900">
              <a:buFont typeface="Wingdings" panose="05000000000000000000" pitchFamily="2" charset="2"/>
              <a:buChar char="l"/>
            </a:pPr>
            <a:r>
              <a:rPr lang="en-US" altLang="zh-TW" sz="2400" b="1" dirty="0">
                <a:solidFill>
                  <a:srgbClr val="FF0000"/>
                </a:solidFill>
              </a:rPr>
              <a:t>Multi-level</a:t>
            </a:r>
            <a:r>
              <a:rPr lang="en-US" altLang="zh-TW" sz="2400" dirty="0"/>
              <a:t>: </a:t>
            </a:r>
          </a:p>
          <a:p>
            <a:r>
              <a:rPr lang="en-US" altLang="zh-TW" sz="2400" dirty="0"/>
              <a:t>Low-level for linguistic information and high-level for domain logic knowledge.</a:t>
            </a:r>
            <a:endParaRPr lang="zh-TW" altLang="en-US" sz="2400" dirty="0"/>
          </a:p>
        </p:txBody>
      </p:sp>
      <p:cxnSp>
        <p:nvCxnSpPr>
          <p:cNvPr id="10" name="直線單箭頭接點 9">
            <a:extLst>
              <a:ext uri="{FF2B5EF4-FFF2-40B4-BE49-F238E27FC236}">
                <a16:creationId xmlns:a16="http://schemas.microsoft.com/office/drawing/2014/main" id="{D2673650-784A-4CFA-92A7-8A1F1EFF17ED}"/>
              </a:ext>
            </a:extLst>
          </p:cNvPr>
          <p:cNvCxnSpPr>
            <a:cxnSpLocks/>
          </p:cNvCxnSpPr>
          <p:nvPr/>
        </p:nvCxnSpPr>
        <p:spPr>
          <a:xfrm flipH="1" flipV="1">
            <a:off x="1500809" y="5146876"/>
            <a:ext cx="1391478" cy="7447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6662E2D6-8D04-4C60-9807-9CBD1CC89853}"/>
              </a:ext>
            </a:extLst>
          </p:cNvPr>
          <p:cNvCxnSpPr>
            <a:cxnSpLocks/>
          </p:cNvCxnSpPr>
          <p:nvPr/>
        </p:nvCxnSpPr>
        <p:spPr>
          <a:xfrm flipV="1">
            <a:off x="3703216" y="5029200"/>
            <a:ext cx="1296167" cy="90869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99AB4F98-487F-4318-8DE6-B019D5E79E0E}"/>
              </a:ext>
            </a:extLst>
          </p:cNvPr>
          <p:cNvCxnSpPr>
            <a:cxnSpLocks/>
          </p:cNvCxnSpPr>
          <p:nvPr/>
        </p:nvCxnSpPr>
        <p:spPr>
          <a:xfrm flipH="1" flipV="1">
            <a:off x="5524944" y="4293704"/>
            <a:ext cx="564808" cy="159793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11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b="1" dirty="0">
                <a:solidFill>
                  <a:srgbClr val="0070C0"/>
                </a:solidFill>
                <a:cs typeface="Times New Roman" panose="02020603050405020304" pitchFamily="18" charset="0"/>
              </a:rPr>
              <a:t>OUTLINE</a:t>
            </a:r>
            <a:endParaRPr lang="zh-TW" altLang="en-US" sz="4400" b="1" dirty="0">
              <a:solidFill>
                <a:srgbClr val="0070C0"/>
              </a:solidFill>
              <a:cs typeface="Times New Roman" panose="02020603050405020304" pitchFamily="18" charset="0"/>
            </a:endParaRPr>
          </a:p>
        </p:txBody>
      </p:sp>
      <p:sp>
        <p:nvSpPr>
          <p:cNvPr id="3" name="內容版面配置區 2"/>
          <p:cNvSpPr>
            <a:spLocks noGrp="1"/>
          </p:cNvSpPr>
          <p:nvPr>
            <p:ph idx="1"/>
          </p:nvPr>
        </p:nvSpPr>
        <p:spPr>
          <a:xfrm>
            <a:off x="2058786" y="2413772"/>
            <a:ext cx="3169919" cy="3251531"/>
          </a:xfrm>
        </p:spPr>
        <p:txBody>
          <a:bodyPr>
            <a:normAutofit/>
          </a:bodyPr>
          <a:lstStyle/>
          <a:p>
            <a:pPr>
              <a:buClrTx/>
              <a:buFont typeface="Wingdings" panose="05000000000000000000" pitchFamily="2" charset="2"/>
              <a:buChar char="l"/>
            </a:pPr>
            <a:r>
              <a:rPr lang="en-US" altLang="zh-TW" sz="3200" dirty="0">
                <a:solidFill>
                  <a:schemeClr val="bg1">
                    <a:lumMod val="75000"/>
                  </a:schemeClr>
                </a:solidFill>
              </a:rPr>
              <a:t>Introduction</a:t>
            </a:r>
          </a:p>
          <a:p>
            <a:pPr>
              <a:buFont typeface="Wingdings" panose="05000000000000000000" pitchFamily="2" charset="2"/>
              <a:buChar char="l"/>
            </a:pPr>
            <a:r>
              <a:rPr lang="en-US" altLang="zh-TW" sz="3200" dirty="0"/>
              <a:t>Method</a:t>
            </a:r>
            <a:endParaRPr lang="en-US" altLang="zh-TW" sz="3200" dirty="0">
              <a:solidFill>
                <a:schemeClr val="bg1">
                  <a:lumMod val="75000"/>
                </a:schemeClr>
              </a:solidFill>
            </a:endParaRPr>
          </a:p>
          <a:p>
            <a:pPr>
              <a:buClrTx/>
              <a:buFont typeface="Wingdings" panose="05000000000000000000" pitchFamily="2" charset="2"/>
              <a:buChar char="l"/>
            </a:pPr>
            <a:r>
              <a:rPr lang="en-US" altLang="zh-TW" sz="3200" dirty="0">
                <a:solidFill>
                  <a:schemeClr val="bg1">
                    <a:lumMod val="75000"/>
                  </a:schemeClr>
                </a:solidFill>
              </a:rPr>
              <a:t>Experiment</a:t>
            </a:r>
          </a:p>
          <a:p>
            <a:pPr>
              <a:buClrTx/>
              <a:buFont typeface="Wingdings" panose="05000000000000000000" pitchFamily="2" charset="2"/>
              <a:buChar char="l"/>
            </a:pPr>
            <a:r>
              <a:rPr lang="en-US" altLang="zh-TW" sz="3200" dirty="0">
                <a:solidFill>
                  <a:schemeClr val="bg1">
                    <a:lumMod val="75000"/>
                  </a:schemeClr>
                </a:solidFill>
              </a:rPr>
              <a:t>Conclusion</a:t>
            </a:r>
            <a:endParaRPr lang="zh-TW" altLang="en-US" sz="3200" dirty="0">
              <a:solidFill>
                <a:schemeClr val="bg1">
                  <a:lumMod val="75000"/>
                </a:schemeClr>
              </a:solidFill>
            </a:endParaRPr>
          </a:p>
        </p:txBody>
      </p:sp>
      <p:sp>
        <p:nvSpPr>
          <p:cNvPr id="4" name="投影片編號版面配置區 3"/>
          <p:cNvSpPr>
            <a:spLocks noGrp="1"/>
          </p:cNvSpPr>
          <p:nvPr>
            <p:ph type="sldNum" sz="quarter" idx="12"/>
          </p:nvPr>
        </p:nvSpPr>
        <p:spPr/>
        <p:txBody>
          <a:bodyPr/>
          <a:lstStyle/>
          <a:p>
            <a:fld id="{20F82C75-CA2E-49C2-9FD4-CF4B51906EA3}" type="slidenum">
              <a:rPr lang="zh-TW" altLang="en-US" sz="2400" smtClean="0"/>
              <a:t>6</a:t>
            </a:fld>
            <a:endParaRPr lang="zh-TW" altLang="en-US" sz="2400" dirty="0"/>
          </a:p>
        </p:txBody>
      </p:sp>
    </p:spTree>
    <p:extLst>
      <p:ext uri="{BB962C8B-B14F-4D97-AF65-F5344CB8AC3E}">
        <p14:creationId xmlns:p14="http://schemas.microsoft.com/office/powerpoint/2010/main" val="249306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標題 1">
            <a:extLst>
              <a:ext uri="{FF2B5EF4-FFF2-40B4-BE49-F238E27FC236}">
                <a16:creationId xmlns:a16="http://schemas.microsoft.com/office/drawing/2014/main" id="{A6F069CA-393F-4AE7-BD07-06FCFBA8493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b="1" dirty="0" err="1">
                <a:solidFill>
                  <a:srgbClr val="0070C0"/>
                </a:solidFill>
              </a:rPr>
              <a:t>QuesNet</a:t>
            </a:r>
            <a:r>
              <a:rPr lang="en-US" altLang="zh-TW" b="1" dirty="0">
                <a:solidFill>
                  <a:srgbClr val="0070C0"/>
                </a:solidFill>
              </a:rPr>
              <a:t> model architecture</a:t>
            </a:r>
            <a:endParaRPr lang="zh-TW" altLang="en-US" b="1" dirty="0">
              <a:solidFill>
                <a:srgbClr val="0070C0"/>
              </a:solidFill>
              <a:cs typeface="Times New Roman" panose="02020603050405020304" pitchFamily="18" charset="0"/>
            </a:endParaRPr>
          </a:p>
        </p:txBody>
      </p:sp>
      <p:sp>
        <p:nvSpPr>
          <p:cNvPr id="30" name="投影片編號版面配置區 3">
            <a:extLst>
              <a:ext uri="{FF2B5EF4-FFF2-40B4-BE49-F238E27FC236}">
                <a16:creationId xmlns:a16="http://schemas.microsoft.com/office/drawing/2014/main" id="{E61FC2A6-B5A8-4C4E-8952-FAE3CB25C488}"/>
              </a:ext>
            </a:extLst>
          </p:cNvPr>
          <p:cNvSpPr>
            <a:spLocks noGrp="1"/>
          </p:cNvSpPr>
          <p:nvPr>
            <p:ph type="sldNum" sz="quarter" idx="12"/>
          </p:nvPr>
        </p:nvSpPr>
        <p:spPr>
          <a:xfrm>
            <a:off x="8610600" y="6356350"/>
            <a:ext cx="2743200" cy="365125"/>
          </a:xfrm>
        </p:spPr>
        <p:txBody>
          <a:bodyPr/>
          <a:lstStyle/>
          <a:p>
            <a:fld id="{20F82C75-CA2E-49C2-9FD4-CF4B51906EA3}" type="slidenum">
              <a:rPr lang="zh-TW" altLang="en-US" sz="2400" smtClean="0"/>
              <a:t>7</a:t>
            </a:fld>
            <a:endParaRPr lang="zh-TW" altLang="en-US" sz="2400" dirty="0"/>
          </a:p>
        </p:txBody>
      </p:sp>
      <p:pic>
        <p:nvPicPr>
          <p:cNvPr id="2" name="圖片 1">
            <a:extLst>
              <a:ext uri="{FF2B5EF4-FFF2-40B4-BE49-F238E27FC236}">
                <a16:creationId xmlns:a16="http://schemas.microsoft.com/office/drawing/2014/main" id="{488401FD-FD39-419B-AC1C-4955F3D5D55E}"/>
              </a:ext>
            </a:extLst>
          </p:cNvPr>
          <p:cNvPicPr>
            <a:picLocks noChangeAspect="1"/>
          </p:cNvPicPr>
          <p:nvPr/>
        </p:nvPicPr>
        <p:blipFill>
          <a:blip r:embed="rId3"/>
          <a:stretch>
            <a:fillRect/>
          </a:stretch>
        </p:blipFill>
        <p:spPr>
          <a:xfrm>
            <a:off x="186476" y="1311923"/>
            <a:ext cx="11819047" cy="5180952"/>
          </a:xfrm>
          <a:prstGeom prst="rect">
            <a:avLst/>
          </a:prstGeom>
        </p:spPr>
      </p:pic>
    </p:spTree>
    <p:extLst>
      <p:ext uri="{BB962C8B-B14F-4D97-AF65-F5344CB8AC3E}">
        <p14:creationId xmlns:p14="http://schemas.microsoft.com/office/powerpoint/2010/main" val="110566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標題 1">
            <a:extLst>
              <a:ext uri="{FF2B5EF4-FFF2-40B4-BE49-F238E27FC236}">
                <a16:creationId xmlns:a16="http://schemas.microsoft.com/office/drawing/2014/main" id="{7815D535-4140-48D8-B57D-F6FE9A139406}"/>
              </a:ext>
            </a:extLst>
          </p:cNvPr>
          <p:cNvSpPr>
            <a:spLocks noGrp="1"/>
          </p:cNvSpPr>
          <p:nvPr>
            <p:ph type="title"/>
          </p:nvPr>
        </p:nvSpPr>
        <p:spPr>
          <a:xfrm>
            <a:off x="838200" y="365125"/>
            <a:ext cx="10515600" cy="1325563"/>
          </a:xfrm>
        </p:spPr>
        <p:txBody>
          <a:bodyPr>
            <a:normAutofit/>
          </a:bodyPr>
          <a:lstStyle/>
          <a:p>
            <a:r>
              <a:rPr lang="en-US" altLang="zh-TW" sz="4400" b="1" dirty="0">
                <a:solidFill>
                  <a:srgbClr val="0070C0"/>
                </a:solidFill>
                <a:cs typeface="Times New Roman" panose="02020603050405020304" pitchFamily="18" charset="0"/>
              </a:rPr>
              <a:t>METHOD  </a:t>
            </a:r>
            <a:r>
              <a:rPr lang="en-US" altLang="zh-TW" sz="2400" b="1" dirty="0">
                <a:solidFill>
                  <a:srgbClr val="00B050"/>
                </a:solidFill>
                <a:cs typeface="Times New Roman" panose="02020603050405020304" pitchFamily="18" charset="0"/>
              </a:rPr>
              <a:t>Problem Definition</a:t>
            </a:r>
            <a:endParaRPr lang="zh-TW" altLang="en-US" sz="2400" b="1" dirty="0">
              <a:solidFill>
                <a:srgbClr val="00B050"/>
              </a:solidFill>
              <a:cs typeface="Times New Roman" panose="02020603050405020304" pitchFamily="18" charset="0"/>
            </a:endParaRPr>
          </a:p>
        </p:txBody>
      </p:sp>
      <p:sp>
        <p:nvSpPr>
          <p:cNvPr id="7" name="投影片編號版面配置區 3">
            <a:extLst>
              <a:ext uri="{FF2B5EF4-FFF2-40B4-BE49-F238E27FC236}">
                <a16:creationId xmlns:a16="http://schemas.microsoft.com/office/drawing/2014/main" id="{C8CD4E2C-6A79-48A9-B997-C0FF0E844A7E}"/>
              </a:ext>
            </a:extLst>
          </p:cNvPr>
          <p:cNvSpPr>
            <a:spLocks noGrp="1"/>
          </p:cNvSpPr>
          <p:nvPr>
            <p:ph type="sldNum" sz="quarter" idx="12"/>
          </p:nvPr>
        </p:nvSpPr>
        <p:spPr>
          <a:xfrm>
            <a:off x="8610600" y="6356350"/>
            <a:ext cx="2743200" cy="365125"/>
          </a:xfrm>
        </p:spPr>
        <p:txBody>
          <a:bodyPr/>
          <a:lstStyle/>
          <a:p>
            <a:fld id="{20F82C75-CA2E-49C2-9FD4-CF4B51906EA3}" type="slidenum">
              <a:rPr lang="zh-TW" altLang="en-US" sz="2400" smtClean="0"/>
              <a:t>8</a:t>
            </a:fld>
            <a:endParaRPr lang="zh-TW" altLang="en-US" sz="2400" dirty="0"/>
          </a:p>
        </p:txBody>
      </p:sp>
      <p:sp>
        <p:nvSpPr>
          <p:cNvPr id="5" name="內容版面配置區 6">
            <a:extLst>
              <a:ext uri="{FF2B5EF4-FFF2-40B4-BE49-F238E27FC236}">
                <a16:creationId xmlns:a16="http://schemas.microsoft.com/office/drawing/2014/main" id="{352A0DCE-CF86-4720-A5E7-619A16F28DE7}"/>
              </a:ext>
            </a:extLst>
          </p:cNvPr>
          <p:cNvSpPr txBox="1">
            <a:spLocks/>
          </p:cNvSpPr>
          <p:nvPr/>
        </p:nvSpPr>
        <p:spPr>
          <a:xfrm>
            <a:off x="749576" y="1670767"/>
            <a:ext cx="9687339" cy="154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Define question </a:t>
            </a:r>
            <a:r>
              <a:rPr lang="en-US" altLang="zh-TW" dirty="0">
                <a:solidFill>
                  <a:srgbClr val="00B050"/>
                </a:solidFill>
              </a:rPr>
              <a:t>q</a:t>
            </a:r>
            <a:r>
              <a:rPr lang="en-US" altLang="zh-TW" dirty="0"/>
              <a:t> as a sequence </a:t>
            </a:r>
            <a:r>
              <a:rPr lang="en-US" altLang="zh-TW" dirty="0">
                <a:solidFill>
                  <a:srgbClr val="0070C0"/>
                </a:solidFill>
              </a:rPr>
              <a:t>x={x</a:t>
            </a:r>
            <a:r>
              <a:rPr lang="en-US" altLang="zh-TW" baseline="-25000" dirty="0">
                <a:solidFill>
                  <a:srgbClr val="0070C0"/>
                </a:solidFill>
              </a:rPr>
              <a:t>0</a:t>
            </a:r>
            <a:r>
              <a:rPr lang="en-US" altLang="zh-TW" dirty="0">
                <a:solidFill>
                  <a:srgbClr val="0070C0"/>
                </a:solidFill>
              </a:rPr>
              <a:t>, x</a:t>
            </a:r>
            <a:r>
              <a:rPr lang="en-US" altLang="zh-TW" baseline="-25000" dirty="0">
                <a:solidFill>
                  <a:srgbClr val="0070C0"/>
                </a:solidFill>
              </a:rPr>
              <a:t>1</a:t>
            </a:r>
            <a:r>
              <a:rPr lang="en-US" altLang="zh-TW" dirty="0">
                <a:solidFill>
                  <a:srgbClr val="0070C0"/>
                </a:solidFill>
              </a:rPr>
              <a:t>, . . . , </a:t>
            </a:r>
            <a:r>
              <a:rPr lang="en-US" altLang="zh-TW" dirty="0" err="1">
                <a:solidFill>
                  <a:srgbClr val="0070C0"/>
                </a:solidFill>
              </a:rPr>
              <a:t>x</a:t>
            </a:r>
            <a:r>
              <a:rPr lang="en-US" altLang="zh-TW" baseline="-25000" dirty="0" err="1">
                <a:solidFill>
                  <a:srgbClr val="0070C0"/>
                </a:solidFill>
              </a:rPr>
              <a:t>T</a:t>
            </a:r>
            <a:r>
              <a:rPr lang="en-US" altLang="zh-TW" dirty="0">
                <a:solidFill>
                  <a:srgbClr val="0070C0"/>
                </a:solidFill>
              </a:rPr>
              <a:t> }</a:t>
            </a:r>
            <a:r>
              <a:rPr lang="en-US" altLang="zh-TW" dirty="0"/>
              <a:t>,</a:t>
            </a:r>
          </a:p>
          <a:p>
            <a:pPr marL="0" indent="0">
              <a:buNone/>
            </a:pPr>
            <a:r>
              <a:rPr lang="en-US" altLang="zh-TW" dirty="0">
                <a:solidFill>
                  <a:srgbClr val="0070C0"/>
                </a:solidFill>
              </a:rPr>
              <a:t>x</a:t>
            </a:r>
            <a:r>
              <a:rPr lang="en-US" altLang="zh-TW" baseline="-25000" dirty="0">
                <a:solidFill>
                  <a:srgbClr val="0070C0"/>
                </a:solidFill>
              </a:rPr>
              <a:t>0</a:t>
            </a:r>
            <a:r>
              <a:rPr lang="en-US" altLang="zh-TW" dirty="0"/>
              <a:t>=</a:t>
            </a:r>
            <a:r>
              <a:rPr lang="en-US" altLang="zh-TW" dirty="0">
                <a:highlight>
                  <a:srgbClr val="FFFF00"/>
                </a:highlight>
              </a:rPr>
              <a:t>m</a:t>
            </a:r>
            <a:r>
              <a:rPr lang="en-US" altLang="zh-TW" dirty="0"/>
              <a:t> (one-hot encoded vector </a:t>
            </a:r>
            <a:r>
              <a:rPr lang="en-US" altLang="zh-TW" dirty="0">
                <a:highlight>
                  <a:srgbClr val="FFFF00"/>
                </a:highlight>
              </a:rPr>
              <a:t>m</a:t>
            </a:r>
            <a:r>
              <a:rPr lang="en-US" altLang="zh-TW" dirty="0"/>
              <a:t> ∈ </a:t>
            </a:r>
            <a:r>
              <a:rPr lang="en-US" altLang="zh-TW" dirty="0" err="1"/>
              <a:t>R</a:t>
            </a:r>
            <a:r>
              <a:rPr lang="en-US" altLang="zh-TW" baseline="30000" dirty="0" err="1"/>
              <a:t>K</a:t>
            </a:r>
            <a:r>
              <a:rPr lang="en-US" altLang="zh-TW" dirty="0" err="1"/>
              <a:t>,where</a:t>
            </a:r>
            <a:r>
              <a:rPr lang="en-US" altLang="zh-TW" dirty="0"/>
              <a:t> K</a:t>
            </a:r>
          </a:p>
          <a:p>
            <a:pPr marL="0" indent="0">
              <a:buNone/>
            </a:pPr>
            <a:r>
              <a:rPr lang="en-US" altLang="zh-TW" dirty="0"/>
              <a:t>is the number of categories in side information)</a:t>
            </a:r>
          </a:p>
        </p:txBody>
      </p:sp>
      <p:pic>
        <p:nvPicPr>
          <p:cNvPr id="6" name="圖片 5">
            <a:extLst>
              <a:ext uri="{FF2B5EF4-FFF2-40B4-BE49-F238E27FC236}">
                <a16:creationId xmlns:a16="http://schemas.microsoft.com/office/drawing/2014/main" id="{277A37A1-6864-486C-9080-686B9FD8AC3C}"/>
              </a:ext>
            </a:extLst>
          </p:cNvPr>
          <p:cNvPicPr>
            <a:picLocks noChangeAspect="1"/>
          </p:cNvPicPr>
          <p:nvPr/>
        </p:nvPicPr>
        <p:blipFill rotWithShape="1">
          <a:blip r:embed="rId3"/>
          <a:srcRect r="66427"/>
          <a:stretch/>
        </p:blipFill>
        <p:spPr>
          <a:xfrm>
            <a:off x="8448261" y="78388"/>
            <a:ext cx="3415748" cy="4459796"/>
          </a:xfrm>
          <a:prstGeom prst="rect">
            <a:avLst/>
          </a:prstGeom>
        </p:spPr>
      </p:pic>
      <p:sp>
        <p:nvSpPr>
          <p:cNvPr id="2" name="矩形 1">
            <a:extLst>
              <a:ext uri="{FF2B5EF4-FFF2-40B4-BE49-F238E27FC236}">
                <a16:creationId xmlns:a16="http://schemas.microsoft.com/office/drawing/2014/main" id="{DC6EF014-A65C-49F5-9195-3B94CBE4DD13}"/>
              </a:ext>
            </a:extLst>
          </p:cNvPr>
          <p:cNvSpPr/>
          <p:nvPr/>
        </p:nvSpPr>
        <p:spPr>
          <a:xfrm>
            <a:off x="8448261" y="78388"/>
            <a:ext cx="3415748" cy="3735021"/>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6">
            <a:extLst>
              <a:ext uri="{FF2B5EF4-FFF2-40B4-BE49-F238E27FC236}">
                <a16:creationId xmlns:a16="http://schemas.microsoft.com/office/drawing/2014/main" id="{9ACBBD64-6A7B-4D2D-9D21-EBBF7023A7AC}"/>
              </a:ext>
            </a:extLst>
          </p:cNvPr>
          <p:cNvSpPr txBox="1">
            <a:spLocks/>
          </p:cNvSpPr>
          <p:nvPr/>
        </p:nvSpPr>
        <p:spPr>
          <a:xfrm>
            <a:off x="749576" y="3743431"/>
            <a:ext cx="6810199" cy="1780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solidFill>
                  <a:srgbClr val="FF0000"/>
                </a:solidFill>
              </a:rPr>
              <a:t>Our goal </a:t>
            </a:r>
            <a:r>
              <a:rPr lang="en-US" altLang="zh-TW" dirty="0"/>
              <a:t>is to represent </a:t>
            </a:r>
            <a:r>
              <a:rPr lang="en-US" altLang="zh-TW" dirty="0">
                <a:solidFill>
                  <a:srgbClr val="00B050"/>
                </a:solidFill>
              </a:rPr>
              <a:t>q</a:t>
            </a:r>
            <a:r>
              <a:rPr lang="en-US" altLang="zh-TW" dirty="0"/>
              <a:t> as a sequence of content representation vectors</a:t>
            </a:r>
          </a:p>
          <a:p>
            <a:pPr marL="0" indent="0">
              <a:buNone/>
            </a:pPr>
            <a:r>
              <a:rPr lang="en-US" altLang="zh-TW" dirty="0"/>
              <a:t> </a:t>
            </a:r>
            <a:r>
              <a:rPr lang="en-US" altLang="zh-TW" dirty="0">
                <a:solidFill>
                  <a:srgbClr val="0070C0"/>
                </a:solidFill>
              </a:rPr>
              <a:t>v</a:t>
            </a:r>
            <a:r>
              <a:rPr lang="en-US" altLang="zh-TW" baseline="30000" dirty="0">
                <a:solidFill>
                  <a:srgbClr val="0070C0"/>
                </a:solidFill>
              </a:rPr>
              <a:t>(</a:t>
            </a:r>
            <a:r>
              <a:rPr lang="en-US" altLang="zh-TW" baseline="30000" dirty="0" err="1">
                <a:solidFill>
                  <a:srgbClr val="0070C0"/>
                </a:solidFill>
              </a:rPr>
              <a:t>i</a:t>
            </a:r>
            <a:r>
              <a:rPr lang="en-US" altLang="zh-TW" baseline="30000" dirty="0">
                <a:solidFill>
                  <a:srgbClr val="0070C0"/>
                </a:solidFill>
              </a:rPr>
              <a:t>)</a:t>
            </a:r>
            <a:r>
              <a:rPr lang="en-US" altLang="zh-TW" dirty="0">
                <a:solidFill>
                  <a:srgbClr val="0070C0"/>
                </a:solidFill>
              </a:rPr>
              <a:t> = {v</a:t>
            </a:r>
            <a:r>
              <a:rPr lang="en-US" altLang="zh-TW" baseline="-25000" dirty="0">
                <a:solidFill>
                  <a:srgbClr val="0070C0"/>
                </a:solidFill>
              </a:rPr>
              <a:t>0 </a:t>
            </a:r>
            <a:r>
              <a:rPr lang="en-US" altLang="zh-TW" baseline="30000" dirty="0">
                <a:solidFill>
                  <a:srgbClr val="0070C0"/>
                </a:solidFill>
              </a:rPr>
              <a:t>(</a:t>
            </a:r>
            <a:r>
              <a:rPr lang="en-US" altLang="zh-TW" baseline="30000" dirty="0" err="1">
                <a:solidFill>
                  <a:srgbClr val="0070C0"/>
                </a:solidFill>
              </a:rPr>
              <a:t>i</a:t>
            </a:r>
            <a:r>
              <a:rPr lang="en-US" altLang="zh-TW" baseline="30000" dirty="0">
                <a:solidFill>
                  <a:srgbClr val="0070C0"/>
                </a:solidFill>
              </a:rPr>
              <a:t>)</a:t>
            </a:r>
            <a:r>
              <a:rPr lang="en-US" altLang="zh-TW" dirty="0">
                <a:solidFill>
                  <a:srgbClr val="0070C0"/>
                </a:solidFill>
              </a:rPr>
              <a:t> , . . . ,</a:t>
            </a:r>
            <a:r>
              <a:rPr lang="en-US" altLang="zh-TW" dirty="0" err="1">
                <a:solidFill>
                  <a:srgbClr val="0070C0"/>
                </a:solidFill>
              </a:rPr>
              <a:t>v</a:t>
            </a:r>
            <a:r>
              <a:rPr lang="en-US" altLang="zh-TW" baseline="-25000" dirty="0" err="1">
                <a:solidFill>
                  <a:srgbClr val="0070C0"/>
                </a:solidFill>
              </a:rPr>
              <a:t>T</a:t>
            </a:r>
            <a:r>
              <a:rPr lang="en-US" altLang="zh-TW" baseline="-25000" dirty="0">
                <a:solidFill>
                  <a:srgbClr val="0070C0"/>
                </a:solidFill>
              </a:rPr>
              <a:t> </a:t>
            </a:r>
            <a:r>
              <a:rPr lang="en-US" altLang="zh-TW" baseline="30000" dirty="0">
                <a:solidFill>
                  <a:srgbClr val="0070C0"/>
                </a:solidFill>
              </a:rPr>
              <a:t>(</a:t>
            </a:r>
            <a:r>
              <a:rPr lang="en-US" altLang="zh-TW" baseline="30000" dirty="0" err="1">
                <a:solidFill>
                  <a:srgbClr val="0070C0"/>
                </a:solidFill>
              </a:rPr>
              <a:t>i</a:t>
            </a:r>
            <a:r>
              <a:rPr lang="en-US" altLang="zh-TW" baseline="30000" dirty="0">
                <a:solidFill>
                  <a:srgbClr val="0070C0"/>
                </a:solidFill>
              </a:rPr>
              <a:t>)</a:t>
            </a:r>
            <a:r>
              <a:rPr lang="en-US" altLang="zh-TW" dirty="0">
                <a:solidFill>
                  <a:srgbClr val="0070C0"/>
                </a:solidFill>
              </a:rPr>
              <a:t> }</a:t>
            </a:r>
          </a:p>
        </p:txBody>
      </p:sp>
      <p:sp>
        <p:nvSpPr>
          <p:cNvPr id="12" name="矩形 11">
            <a:extLst>
              <a:ext uri="{FF2B5EF4-FFF2-40B4-BE49-F238E27FC236}">
                <a16:creationId xmlns:a16="http://schemas.microsoft.com/office/drawing/2014/main" id="{0661D220-3B9B-43E1-87F9-A48B8BE91B1C}"/>
              </a:ext>
            </a:extLst>
          </p:cNvPr>
          <p:cNvSpPr/>
          <p:nvPr/>
        </p:nvSpPr>
        <p:spPr>
          <a:xfrm>
            <a:off x="3120059" y="4633515"/>
            <a:ext cx="556591" cy="45532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8AD173EA-17DC-4449-9579-4BCC5417F8F4}"/>
              </a:ext>
            </a:extLst>
          </p:cNvPr>
          <p:cNvSpPr txBox="1"/>
          <p:nvPr/>
        </p:nvSpPr>
        <p:spPr>
          <a:xfrm>
            <a:off x="2663273" y="5140816"/>
            <a:ext cx="2026754" cy="400110"/>
          </a:xfrm>
          <a:prstGeom prst="rect">
            <a:avLst/>
          </a:prstGeom>
          <a:noFill/>
        </p:spPr>
        <p:txBody>
          <a:bodyPr wrap="square" rtlCol="0">
            <a:spAutoFit/>
          </a:bodyPr>
          <a:lstStyle/>
          <a:p>
            <a:r>
              <a:rPr lang="en-US" altLang="zh-TW" sz="2000" dirty="0"/>
              <a:t>Dimension </a:t>
            </a:r>
            <a:r>
              <a:rPr lang="en-US" altLang="zh-TW" sz="2000" b="1" dirty="0">
                <a:solidFill>
                  <a:srgbClr val="00B050"/>
                </a:solidFill>
              </a:rPr>
              <a:t>N</a:t>
            </a:r>
            <a:r>
              <a:rPr lang="en-US" altLang="zh-TW" sz="2000" b="1" baseline="-25000" dirty="0">
                <a:solidFill>
                  <a:srgbClr val="00B050"/>
                </a:solidFill>
              </a:rPr>
              <a:t>e</a:t>
            </a:r>
            <a:endParaRPr lang="zh-TW" altLang="en-US" sz="2000" b="1" baseline="-25000" dirty="0">
              <a:solidFill>
                <a:srgbClr val="00B050"/>
              </a:solidFill>
            </a:endParaRPr>
          </a:p>
        </p:txBody>
      </p:sp>
    </p:spTree>
    <p:extLst>
      <p:ext uri="{BB962C8B-B14F-4D97-AF65-F5344CB8AC3E}">
        <p14:creationId xmlns:p14="http://schemas.microsoft.com/office/powerpoint/2010/main" val="279020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標題 1">
            <a:extLst>
              <a:ext uri="{FF2B5EF4-FFF2-40B4-BE49-F238E27FC236}">
                <a16:creationId xmlns:a16="http://schemas.microsoft.com/office/drawing/2014/main" id="{7815D535-4140-48D8-B57D-F6FE9A139406}"/>
              </a:ext>
            </a:extLst>
          </p:cNvPr>
          <p:cNvSpPr>
            <a:spLocks noGrp="1"/>
          </p:cNvSpPr>
          <p:nvPr>
            <p:ph type="title"/>
          </p:nvPr>
        </p:nvSpPr>
        <p:spPr>
          <a:xfrm>
            <a:off x="838200" y="365125"/>
            <a:ext cx="10515600" cy="1325563"/>
          </a:xfrm>
        </p:spPr>
        <p:txBody>
          <a:bodyPr>
            <a:normAutofit/>
          </a:bodyPr>
          <a:lstStyle/>
          <a:p>
            <a:r>
              <a:rPr lang="en-US" altLang="zh-TW" sz="4400" b="1" dirty="0">
                <a:solidFill>
                  <a:srgbClr val="0070C0"/>
                </a:solidFill>
                <a:cs typeface="Times New Roman" panose="02020603050405020304" pitchFamily="18" charset="0"/>
              </a:rPr>
              <a:t>METHOD  </a:t>
            </a:r>
            <a:r>
              <a:rPr lang="en-US" altLang="zh-TW" sz="2400" b="1" dirty="0">
                <a:solidFill>
                  <a:srgbClr val="00B050"/>
                </a:solidFill>
                <a:cs typeface="Times New Roman" panose="02020603050405020304" pitchFamily="18" charset="0"/>
              </a:rPr>
              <a:t>Embedding Layer</a:t>
            </a:r>
            <a:endParaRPr lang="zh-TW" altLang="en-US" sz="2400" b="1" dirty="0">
              <a:solidFill>
                <a:srgbClr val="00B050"/>
              </a:solidFill>
              <a:cs typeface="Times New Roman" panose="02020603050405020304" pitchFamily="18" charset="0"/>
            </a:endParaRPr>
          </a:p>
        </p:txBody>
      </p:sp>
      <p:sp>
        <p:nvSpPr>
          <p:cNvPr id="7" name="投影片編號版面配置區 3">
            <a:extLst>
              <a:ext uri="{FF2B5EF4-FFF2-40B4-BE49-F238E27FC236}">
                <a16:creationId xmlns:a16="http://schemas.microsoft.com/office/drawing/2014/main" id="{C8CD4E2C-6A79-48A9-B997-C0FF0E844A7E}"/>
              </a:ext>
            </a:extLst>
          </p:cNvPr>
          <p:cNvSpPr>
            <a:spLocks noGrp="1"/>
          </p:cNvSpPr>
          <p:nvPr>
            <p:ph type="sldNum" sz="quarter" idx="12"/>
          </p:nvPr>
        </p:nvSpPr>
        <p:spPr>
          <a:xfrm>
            <a:off x="8610600" y="6356350"/>
            <a:ext cx="2743200" cy="365125"/>
          </a:xfrm>
        </p:spPr>
        <p:txBody>
          <a:bodyPr/>
          <a:lstStyle/>
          <a:p>
            <a:fld id="{20F82C75-CA2E-49C2-9FD4-CF4B51906EA3}" type="slidenum">
              <a:rPr lang="zh-TW" altLang="en-US" sz="2400" smtClean="0"/>
              <a:t>9</a:t>
            </a:fld>
            <a:endParaRPr lang="zh-TW" altLang="en-US" sz="2400" dirty="0"/>
          </a:p>
        </p:txBody>
      </p:sp>
      <p:pic>
        <p:nvPicPr>
          <p:cNvPr id="8" name="圖片 7">
            <a:extLst>
              <a:ext uri="{FF2B5EF4-FFF2-40B4-BE49-F238E27FC236}">
                <a16:creationId xmlns:a16="http://schemas.microsoft.com/office/drawing/2014/main" id="{9E4125C3-FD93-4B4D-B7CF-E589DC5A3566}"/>
              </a:ext>
            </a:extLst>
          </p:cNvPr>
          <p:cNvPicPr>
            <a:picLocks noChangeAspect="1"/>
          </p:cNvPicPr>
          <p:nvPr/>
        </p:nvPicPr>
        <p:blipFill rotWithShape="1">
          <a:blip r:embed="rId3"/>
          <a:srcRect l="33658" t="67912" r="26061"/>
          <a:stretch/>
        </p:blipFill>
        <p:spPr>
          <a:xfrm>
            <a:off x="8373660" y="4725276"/>
            <a:ext cx="3564949" cy="1244859"/>
          </a:xfrm>
          <a:prstGeom prst="rect">
            <a:avLst/>
          </a:prstGeom>
          <a:ln w="28575">
            <a:solidFill>
              <a:srgbClr val="FF0000"/>
            </a:solidFill>
          </a:ln>
        </p:spPr>
      </p:pic>
      <p:pic>
        <p:nvPicPr>
          <p:cNvPr id="9" name="圖片 8">
            <a:extLst>
              <a:ext uri="{FF2B5EF4-FFF2-40B4-BE49-F238E27FC236}">
                <a16:creationId xmlns:a16="http://schemas.microsoft.com/office/drawing/2014/main" id="{184BF221-1BD2-4C69-9C79-FA4509D06A83}"/>
              </a:ext>
            </a:extLst>
          </p:cNvPr>
          <p:cNvPicPr>
            <a:picLocks noChangeAspect="1"/>
          </p:cNvPicPr>
          <p:nvPr/>
        </p:nvPicPr>
        <p:blipFill rotWithShape="1">
          <a:blip r:embed="rId3"/>
          <a:srcRect r="66427"/>
          <a:stretch/>
        </p:blipFill>
        <p:spPr>
          <a:xfrm>
            <a:off x="8448261" y="78388"/>
            <a:ext cx="3415748" cy="4459796"/>
          </a:xfrm>
          <a:prstGeom prst="rect">
            <a:avLst/>
          </a:prstGeom>
        </p:spPr>
      </p:pic>
      <p:sp>
        <p:nvSpPr>
          <p:cNvPr id="10" name="矩形 9">
            <a:extLst>
              <a:ext uri="{FF2B5EF4-FFF2-40B4-BE49-F238E27FC236}">
                <a16:creationId xmlns:a16="http://schemas.microsoft.com/office/drawing/2014/main" id="{D98D7D17-49FF-455F-A667-F6201C5D2140}"/>
              </a:ext>
            </a:extLst>
          </p:cNvPr>
          <p:cNvSpPr/>
          <p:nvPr/>
        </p:nvSpPr>
        <p:spPr>
          <a:xfrm>
            <a:off x="8448261" y="78389"/>
            <a:ext cx="3415748" cy="323134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內容版面配置區 6">
            <a:extLst>
              <a:ext uri="{FF2B5EF4-FFF2-40B4-BE49-F238E27FC236}">
                <a16:creationId xmlns:a16="http://schemas.microsoft.com/office/drawing/2014/main" id="{8B4B0C1F-2043-41AB-872D-BB869BDF2B32}"/>
              </a:ext>
            </a:extLst>
          </p:cNvPr>
          <p:cNvSpPr txBox="1">
            <a:spLocks/>
          </p:cNvSpPr>
          <p:nvPr/>
        </p:nvSpPr>
        <p:spPr>
          <a:xfrm>
            <a:off x="749577" y="1670767"/>
            <a:ext cx="6386720" cy="1549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dirty="0"/>
              <a:t>Embedding of </a:t>
            </a:r>
            <a:r>
              <a:rPr lang="en-US" altLang="zh-TW" b="1" dirty="0" err="1">
                <a:solidFill>
                  <a:srgbClr val="00B0F0"/>
                </a:solidFill>
              </a:rPr>
              <a:t>Text</a:t>
            </a:r>
            <a:r>
              <a:rPr lang="en-US" altLang="zh-TW" dirty="0" err="1"/>
              <a:t>,</a:t>
            </a:r>
            <a:r>
              <a:rPr lang="en-US" altLang="zh-TW" b="1" dirty="0" err="1">
                <a:solidFill>
                  <a:srgbClr val="FF66FF"/>
                </a:solidFill>
              </a:rPr>
              <a:t>image</a:t>
            </a:r>
            <a:r>
              <a:rPr lang="en-US" altLang="zh-TW" dirty="0" err="1"/>
              <a:t>,and</a:t>
            </a:r>
            <a:endParaRPr lang="en-US" altLang="zh-TW" dirty="0"/>
          </a:p>
          <a:p>
            <a:pPr marL="0" indent="0">
              <a:buNone/>
            </a:pPr>
            <a:r>
              <a:rPr lang="en-US" altLang="zh-TW" b="1" dirty="0">
                <a:solidFill>
                  <a:srgbClr val="FFC000"/>
                </a:solidFill>
              </a:rPr>
              <a:t>meta data(side information)</a:t>
            </a:r>
          </a:p>
        </p:txBody>
      </p:sp>
      <p:pic>
        <p:nvPicPr>
          <p:cNvPr id="4" name="圖片 3">
            <a:extLst>
              <a:ext uri="{FF2B5EF4-FFF2-40B4-BE49-F238E27FC236}">
                <a16:creationId xmlns:a16="http://schemas.microsoft.com/office/drawing/2014/main" id="{30541E24-8355-4FE8-BBE8-FD672C92B838}"/>
              </a:ext>
            </a:extLst>
          </p:cNvPr>
          <p:cNvPicPr>
            <a:picLocks noChangeAspect="1"/>
          </p:cNvPicPr>
          <p:nvPr/>
        </p:nvPicPr>
        <p:blipFill>
          <a:blip r:embed="rId4"/>
          <a:stretch>
            <a:fillRect/>
          </a:stretch>
        </p:blipFill>
        <p:spPr>
          <a:xfrm>
            <a:off x="771508" y="2757571"/>
            <a:ext cx="6342857" cy="1342857"/>
          </a:xfrm>
          <a:prstGeom prst="rect">
            <a:avLst/>
          </a:prstGeom>
        </p:spPr>
      </p:pic>
      <p:sp>
        <p:nvSpPr>
          <p:cNvPr id="14" name="內容版面配置區 6">
            <a:extLst>
              <a:ext uri="{FF2B5EF4-FFF2-40B4-BE49-F238E27FC236}">
                <a16:creationId xmlns:a16="http://schemas.microsoft.com/office/drawing/2014/main" id="{B6431FFB-DF94-45ED-A4FA-D6E6BA6E96CF}"/>
              </a:ext>
            </a:extLst>
          </p:cNvPr>
          <p:cNvSpPr txBox="1">
            <a:spLocks/>
          </p:cNvSpPr>
          <p:nvPr/>
        </p:nvSpPr>
        <p:spPr>
          <a:xfrm>
            <a:off x="838200" y="4725276"/>
            <a:ext cx="6386720" cy="1889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b="1" dirty="0">
                <a:solidFill>
                  <a:srgbClr val="00B0F0"/>
                </a:solidFill>
              </a:rPr>
              <a:t>Text </a:t>
            </a:r>
            <a:r>
              <a:rPr lang="en-US" altLang="zh-TW" b="1" dirty="0"/>
              <a:t>:</a:t>
            </a:r>
            <a:r>
              <a:rPr lang="en-US" altLang="zh-TW" b="1" dirty="0">
                <a:solidFill>
                  <a:srgbClr val="00B0F0"/>
                </a:solidFill>
              </a:rPr>
              <a:t> </a:t>
            </a:r>
            <a:r>
              <a:rPr lang="en-US" altLang="zh-TW" u="sng" dirty="0"/>
              <a:t>Word2Vec</a:t>
            </a:r>
            <a:r>
              <a:rPr lang="en-US" altLang="zh-TW" dirty="0"/>
              <a:t> → to size N</a:t>
            </a:r>
            <a:r>
              <a:rPr lang="en-US" altLang="zh-TW" baseline="-25000" dirty="0"/>
              <a:t>e</a:t>
            </a:r>
            <a:endParaRPr lang="en-US" altLang="zh-TW" dirty="0"/>
          </a:p>
          <a:p>
            <a:pPr marL="0" indent="0">
              <a:buNone/>
            </a:pPr>
            <a:r>
              <a:rPr lang="en-US" altLang="zh-TW" b="1" dirty="0">
                <a:solidFill>
                  <a:srgbClr val="FF66FF"/>
                </a:solidFill>
              </a:rPr>
              <a:t>image </a:t>
            </a:r>
            <a:r>
              <a:rPr lang="en-US" altLang="zh-TW" dirty="0"/>
              <a:t>: </a:t>
            </a:r>
            <a:r>
              <a:rPr lang="en-US" altLang="zh-TW" u="sng" dirty="0"/>
              <a:t>CNN</a:t>
            </a:r>
            <a:r>
              <a:rPr lang="en-US" altLang="zh-TW" dirty="0"/>
              <a:t> → max-pooling to size N</a:t>
            </a:r>
            <a:r>
              <a:rPr lang="en-US" altLang="zh-TW" baseline="-25000" dirty="0"/>
              <a:t>e</a:t>
            </a:r>
            <a:r>
              <a:rPr lang="en-US" altLang="zh-TW" dirty="0"/>
              <a:t> </a:t>
            </a:r>
          </a:p>
          <a:p>
            <a:pPr marL="0" indent="0">
              <a:buNone/>
            </a:pPr>
            <a:r>
              <a:rPr lang="en-US" altLang="zh-TW" b="1" dirty="0">
                <a:solidFill>
                  <a:srgbClr val="FFC000"/>
                </a:solidFill>
              </a:rPr>
              <a:t>meta data</a:t>
            </a:r>
            <a:r>
              <a:rPr lang="en-US" altLang="zh-TW" dirty="0"/>
              <a:t>: </a:t>
            </a:r>
            <a:r>
              <a:rPr lang="en-US" altLang="zh-TW" u="sng" dirty="0"/>
              <a:t>two-layer fully connected neural networks </a:t>
            </a:r>
            <a:r>
              <a:rPr lang="en-US" altLang="zh-TW" dirty="0"/>
              <a:t>→ to size N</a:t>
            </a:r>
            <a:r>
              <a:rPr lang="en-US" altLang="zh-TW" baseline="-25000" dirty="0"/>
              <a:t>e</a:t>
            </a:r>
            <a:endParaRPr lang="en-US" altLang="zh-TW" dirty="0"/>
          </a:p>
        </p:txBody>
      </p:sp>
      <p:sp>
        <p:nvSpPr>
          <p:cNvPr id="11" name="文字方塊 10">
            <a:extLst>
              <a:ext uri="{FF2B5EF4-FFF2-40B4-BE49-F238E27FC236}">
                <a16:creationId xmlns:a16="http://schemas.microsoft.com/office/drawing/2014/main" id="{4EE63D8A-2043-4260-B595-1BAAB092F1D3}"/>
              </a:ext>
            </a:extLst>
          </p:cNvPr>
          <p:cNvSpPr txBox="1"/>
          <p:nvPr/>
        </p:nvSpPr>
        <p:spPr>
          <a:xfrm>
            <a:off x="838200" y="4025551"/>
            <a:ext cx="5383696" cy="523220"/>
          </a:xfrm>
          <a:prstGeom prst="rect">
            <a:avLst/>
          </a:prstGeom>
          <a:noFill/>
        </p:spPr>
        <p:txBody>
          <a:bodyPr wrap="square" rtlCol="0">
            <a:spAutoFit/>
          </a:bodyPr>
          <a:lstStyle/>
          <a:p>
            <a:r>
              <a:rPr lang="en-US" altLang="zh-TW" sz="2800" dirty="0"/>
              <a:t>Have unified vector size: </a:t>
            </a:r>
            <a:r>
              <a:rPr lang="en-US" altLang="zh-TW" sz="2800" b="1" dirty="0">
                <a:solidFill>
                  <a:srgbClr val="FF0000"/>
                </a:solidFill>
              </a:rPr>
              <a:t>N</a:t>
            </a:r>
            <a:r>
              <a:rPr lang="en-US" altLang="zh-TW" sz="2800" b="1" baseline="-25000" dirty="0">
                <a:solidFill>
                  <a:srgbClr val="FF0000"/>
                </a:solidFill>
              </a:rPr>
              <a:t>e</a:t>
            </a:r>
            <a:endParaRPr lang="zh-TW" altLang="en-US" sz="2800" b="1" baseline="-25000" dirty="0">
              <a:solidFill>
                <a:srgbClr val="FF0000"/>
              </a:solidFill>
            </a:endParaRPr>
          </a:p>
        </p:txBody>
      </p:sp>
    </p:spTree>
    <p:extLst>
      <p:ext uri="{BB962C8B-B14F-4D97-AF65-F5344CB8AC3E}">
        <p14:creationId xmlns:p14="http://schemas.microsoft.com/office/powerpoint/2010/main" val="19797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4761</TotalTime>
  <Words>1212</Words>
  <Application>Microsoft Office PowerPoint</Application>
  <PresentationFormat>寬螢幕</PresentationFormat>
  <Paragraphs>203</Paragraphs>
  <Slides>24</Slides>
  <Notes>20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24</vt:i4>
      </vt:variant>
    </vt:vector>
  </HeadingPairs>
  <TitlesOfParts>
    <vt:vector size="31" baseType="lpstr">
      <vt:lpstr>新細明體</vt:lpstr>
      <vt:lpstr>Arial</vt:lpstr>
      <vt:lpstr>Calibri</vt:lpstr>
      <vt:lpstr>Calibri Light</vt:lpstr>
      <vt:lpstr>Times New Roman</vt:lpstr>
      <vt:lpstr>Wingdings</vt:lpstr>
      <vt:lpstr>Office 佈景主題</vt:lpstr>
      <vt:lpstr>QuesNet: A Unified Representation for Heterogeneous Test Questions</vt:lpstr>
      <vt:lpstr>OUTLINE</vt:lpstr>
      <vt:lpstr>INTRODUCTION</vt:lpstr>
      <vt:lpstr>INTRODUCTION</vt:lpstr>
      <vt:lpstr>INTRODUCTION</vt:lpstr>
      <vt:lpstr>OUTLINE</vt:lpstr>
      <vt:lpstr>PowerPoint 簡報</vt:lpstr>
      <vt:lpstr>METHOD  Problem Definition</vt:lpstr>
      <vt:lpstr>METHOD  Embedding Layer</vt:lpstr>
      <vt:lpstr>METHOD  Content Layer</vt:lpstr>
      <vt:lpstr>METHOD  Sentence Layer</vt:lpstr>
      <vt:lpstr>PowerPoint 簡報</vt:lpstr>
      <vt:lpstr>METHOD  Embedding Pre-train</vt:lpstr>
      <vt:lpstr>METHOD  Holed Language Model (HLM)</vt:lpstr>
      <vt:lpstr>METHOD  Holed Language Model (HLM)</vt:lpstr>
      <vt:lpstr>METHOD  Domain-Oriented Objective</vt:lpstr>
      <vt:lpstr>METHOD  Domain-Oriented Objective &amp; Fine-tuning</vt:lpstr>
      <vt:lpstr>OUTLINE</vt:lpstr>
      <vt:lpstr>EXPERIMENT DataSets</vt:lpstr>
      <vt:lpstr>EXPERIMENT QuesNet Setup</vt:lpstr>
      <vt:lpstr>EXPERIMENT Comparison Methods</vt:lpstr>
      <vt:lpstr>EXPERIMENT Comparison Methods</vt:lpstr>
      <vt:lpstr>OUTLINE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Spirits</dc:creator>
  <cp:lastModifiedBy>pc</cp:lastModifiedBy>
  <cp:revision>417</cp:revision>
  <dcterms:created xsi:type="dcterms:W3CDTF">2019-11-20T15:31:16Z</dcterms:created>
  <dcterms:modified xsi:type="dcterms:W3CDTF">2020-07-16T09:02:47Z</dcterms:modified>
</cp:coreProperties>
</file>